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6" r:id="rId2"/>
    <p:sldId id="468" r:id="rId3"/>
    <p:sldId id="469" r:id="rId4"/>
    <p:sldId id="471" r:id="rId5"/>
    <p:sldId id="520" r:id="rId6"/>
    <p:sldId id="537" r:id="rId7"/>
    <p:sldId id="521" r:id="rId8"/>
    <p:sldId id="539" r:id="rId9"/>
    <p:sldId id="540" r:id="rId10"/>
    <p:sldId id="543" r:id="rId11"/>
    <p:sldId id="542" r:id="rId12"/>
    <p:sldId id="541" r:id="rId13"/>
    <p:sldId id="475" r:id="rId14"/>
    <p:sldId id="527" r:id="rId15"/>
    <p:sldId id="493" r:id="rId16"/>
    <p:sldId id="538" r:id="rId17"/>
  </p:sldIdLst>
  <p:sldSz cx="9144000" cy="6858000" type="screen4x3"/>
  <p:notesSz cx="10234613" cy="70993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7" autoAdjust="0"/>
    <p:restoredTop sz="97342" autoAdjust="0"/>
  </p:normalViewPr>
  <p:slideViewPr>
    <p:cSldViewPr>
      <p:cViewPr varScale="1">
        <p:scale>
          <a:sx n="109" d="100"/>
          <a:sy n="109" d="100"/>
        </p:scale>
        <p:origin x="15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CDC052DE-94CD-4A02-A531-AF1654E6E41E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ADE41CEA-CEF8-4D55-8B8A-61DF74F9A0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670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9100321-395E-4280-A953-120C4E262831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3400"/>
            <a:ext cx="3548063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23938" y="3371850"/>
            <a:ext cx="8186737" cy="31956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FCCE1D9-8AF4-49D6-9303-9DE3674FD3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49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9925050" y="6823075"/>
            <a:ext cx="285750" cy="261938"/>
          </a:xfrm>
        </p:spPr>
        <p:txBody>
          <a:bodyPr/>
          <a:lstStyle/>
          <a:p>
            <a:pPr defTabSz="1026590">
              <a:defRPr/>
            </a:pPr>
            <a:fld id="{662B3B6B-0B06-413A-A7F8-EDC52F89251B}" type="slidenum">
              <a:rPr lang="it-IT" smtClean="0"/>
              <a:pPr defTabSz="1026590">
                <a:defRPr/>
              </a:pPr>
              <a:t>1</a:t>
            </a:fld>
            <a:endParaRPr lang="it-IT" dirty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4775" y="4846638"/>
            <a:ext cx="1778000" cy="277812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defRPr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4092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>
                <a:solidFill>
                  <a:schemeClr val="bg1"/>
                </a:solidFill>
              </a:rPr>
              <a:t>Requisiti dell’appalto a performance</a:t>
            </a:r>
            <a:endParaRPr lang="it-IT" alt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68E09C-20DB-42A9-ADAA-C523C625B61F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97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9925050" y="6823075"/>
            <a:ext cx="285750" cy="261938"/>
          </a:xfrm>
        </p:spPr>
        <p:txBody>
          <a:bodyPr/>
          <a:lstStyle/>
          <a:p>
            <a:pPr defTabSz="1026590">
              <a:defRPr/>
            </a:pPr>
            <a:fld id="{52364E29-C9B5-48BC-BB0A-41C42CEDAA11}" type="slidenum">
              <a:rPr lang="it-IT" smtClean="0"/>
              <a:pPr defTabSz="1026590">
                <a:defRPr/>
              </a:pPr>
              <a:t>15</a:t>
            </a:fld>
            <a:endParaRPr lang="it-IT" dirty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4775" y="4846638"/>
            <a:ext cx="1778000" cy="277812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defRPr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1843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9925050" y="6823075"/>
            <a:ext cx="285750" cy="261938"/>
          </a:xfrm>
        </p:spPr>
        <p:txBody>
          <a:bodyPr/>
          <a:lstStyle/>
          <a:p>
            <a:pPr defTabSz="1026590">
              <a:defRPr/>
            </a:pPr>
            <a:fld id="{662B3B6B-0B06-413A-A7F8-EDC52F89251B}" type="slidenum">
              <a:rPr lang="it-IT" smtClean="0"/>
              <a:pPr defTabSz="1026590">
                <a:defRPr/>
              </a:pPr>
              <a:t>16</a:t>
            </a:fld>
            <a:endParaRPr lang="it-IT" dirty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4775" y="4846638"/>
            <a:ext cx="1778000" cy="277812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defRPr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78929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271E0-3D9E-433C-83EB-4F64AF7110A0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EDDA-AF30-430D-9BBB-E96FD540C4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56965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AFE68-A6CA-409F-9AE5-68D69202AEED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2EB13-C327-4FAB-BC4F-3BAA9B8596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9877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056B0-418D-47E5-9A14-70ED1679770B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671E-03D2-498E-A7B9-D01D2A813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6517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0E4C5-4B0E-4DA1-B4AC-4318BBB7329E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6A6A-346D-40F9-B3BA-1BC3587E3D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3736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A9920-B4B3-4B68-9482-E4B01D3AFAE8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D674-31B6-4155-AB6C-510BAAB252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9817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AA0D0-2149-4491-BB9B-D4A7CD9156E4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B35B-9956-46E3-B38E-4A4BF018CF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71594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9883-3717-4144-8036-CA74684AFBC4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DEC7-58B4-4CCB-BB52-9B741D68E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2842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70C10-A24D-44B8-951C-0A837A240B49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FC5D-EB20-4982-94D0-5F90337894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57777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19519-F2A5-4069-BC7F-C7BCDA7CF731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D5782-B1A3-4F71-9971-0B03E14ECD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849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93BE-3F8D-4882-891A-F0EF38040132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0F01-20A3-4045-AE82-A4F25F88C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0315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28103-25BF-403F-B2BF-1F360892C59F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1AED-01EC-490D-86DC-B63F62A277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8594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FDFE95-41AF-49B9-AA2A-601965AADD1B}" type="datetimeFigureOut">
              <a:rPr lang="it-IT"/>
              <a:pPr>
                <a:defRPr/>
              </a:pPr>
              <a:t>12/05/2023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C69136-7A10-479A-ABCF-E0B6DFDC89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o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9796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cop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71600"/>
            <a:ext cx="197961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0" y="5257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>
                <a:solidFill>
                  <a:srgbClr val="DA251D"/>
                </a:solidFill>
                <a:latin typeface="Milano" pitchFamily="2" charset="0"/>
                <a:cs typeface="Arial" charset="0"/>
              </a:rPr>
              <a:t>Milano</a:t>
            </a:r>
          </a:p>
        </p:txBody>
      </p:sp>
      <p:sp useBgFill="1"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1219200" y="5791200"/>
            <a:ext cx="3281363" cy="307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DA251D"/>
                </a:solidFill>
                <a:latin typeface="Milano" pitchFamily="2" charset="0"/>
                <a:cs typeface="Arial" charset="0"/>
              </a:rPr>
              <a:t>Comune di Milano</a:t>
            </a:r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1779" name="Picture 35" descr="stemma_rosso_trasparen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819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83" name="Rectangle 39"/>
          <p:cNvSpPr>
            <a:spLocks noGrp="1" noChangeArrowheads="1"/>
          </p:cNvSpPr>
          <p:nvPr>
            <p:ph type="title" idx="4294967295"/>
          </p:nvPr>
        </p:nvSpPr>
        <p:spPr>
          <a:xfrm>
            <a:off x="3275856" y="4544751"/>
            <a:ext cx="5739649" cy="1021024"/>
          </a:xfrm>
        </p:spPr>
        <p:txBody>
          <a:bodyPr/>
          <a:lstStyle/>
          <a:p>
            <a:pPr algn="r"/>
            <a:r>
              <a:rPr lang="it-IT" altLang="it-IT" sz="4000" dirty="0" smtClean="0">
                <a:solidFill>
                  <a:schemeClr val="bg1"/>
                </a:solidFill>
                <a:cs typeface="Arial" charset="0"/>
              </a:rPr>
              <a:t>13 maggio 2023</a:t>
            </a:r>
            <a:endParaRPr lang="it-IT" altLang="it-IT" sz="38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2" name="Immagine 11" descr="lonati_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81300"/>
            <a:ext cx="19796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9"/>
          <p:cNvSpPr txBox="1">
            <a:spLocks noChangeArrowheads="1"/>
          </p:cNvSpPr>
          <p:nvPr/>
        </p:nvSpPr>
        <p:spPr bwMode="auto">
          <a:xfrm>
            <a:off x="1211173" y="260648"/>
            <a:ext cx="5809100" cy="44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4800" dirty="0" smtClean="0">
                <a:solidFill>
                  <a:schemeClr val="bg1"/>
                </a:solidFill>
              </a:rPr>
              <a:t>Forestazione </a:t>
            </a:r>
            <a:r>
              <a:rPr lang="it-IT" sz="4800" dirty="0">
                <a:solidFill>
                  <a:schemeClr val="bg1"/>
                </a:solidFill>
              </a:rPr>
              <a:t>Urbana: cura e salute delle piante, gli effetti del cambiamento climatico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 autoUpdateAnimBg="0"/>
      <p:bldP spid="31764" grpId="0" animBg="1" autoUpdateAnimBg="0"/>
      <p:bldP spid="31767" grpId="0" animBg="1"/>
      <p:bldP spid="31780" grpId="0" animBg="1"/>
      <p:bldP spid="31783" grpId="0" autoUpdateAnimBg="0"/>
      <p:bldP spid="1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7107" name="Picture 3" descr="stemma_rosso_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Strategie per l’emergenza</a:t>
            </a:r>
            <a:endParaRPr lang="it-IT" sz="1400" dirty="0" smtClean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272BDBDE-8DA7-F04F-1274-8B0A29D82B07}"/>
              </a:ext>
            </a:extLst>
          </p:cNvPr>
          <p:cNvSpPr txBox="1">
            <a:spLocks/>
          </p:cNvSpPr>
          <p:nvPr/>
        </p:nvSpPr>
        <p:spPr>
          <a:xfrm>
            <a:off x="827584" y="1124744"/>
            <a:ext cx="2952328" cy="525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dirty="0" err="1" smtClean="0">
                <a:solidFill>
                  <a:schemeClr val="bg1"/>
                </a:solidFill>
              </a:rPr>
              <a:t>Azioni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messe</a:t>
            </a:r>
            <a:r>
              <a:rPr lang="en-US" sz="4000" dirty="0" smtClean="0">
                <a:solidFill>
                  <a:schemeClr val="bg1"/>
                </a:solidFill>
              </a:rPr>
              <a:t> in campo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inverno</a:t>
            </a:r>
            <a:r>
              <a:rPr lang="en-US" sz="4000" dirty="0" smtClean="0">
                <a:solidFill>
                  <a:schemeClr val="bg1"/>
                </a:solidFill>
              </a:rPr>
              <a:t> 2022 – primavera estate 2023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5A83E490-C38F-D4AB-BAA0-E55149920B05}"/>
              </a:ext>
            </a:extLst>
          </p:cNvPr>
          <p:cNvSpPr txBox="1">
            <a:spLocks/>
          </p:cNvSpPr>
          <p:nvPr/>
        </p:nvSpPr>
        <p:spPr>
          <a:xfrm>
            <a:off x="3923929" y="915988"/>
            <a:ext cx="4968552" cy="5753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Utilizzo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idroretentore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nelle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nuove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pose</a:t>
            </a:r>
          </a:p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Scelta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di specie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più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resistenti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adatte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a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climi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più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caldi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secchi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es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.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sostituzione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betulle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faggi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con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altri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generi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Utilizzo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piante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più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giovani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nei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nuovi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impianti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(circ. 16-18 / 18-20)</a:t>
            </a:r>
          </a:p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Localizzazione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nuove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pose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preferibilmente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gruppi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e in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luoghi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serviti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da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irrigazione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anche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a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seguito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implementazioni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degli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impianti</a:t>
            </a:r>
            <a:endParaRPr lang="en-US" sz="7200" dirty="0">
              <a:solidFill>
                <a:schemeClr val="bg1"/>
              </a:solidFill>
              <a:latin typeface="Arial" charset="0"/>
            </a:endParaRPr>
          </a:p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Sistemazione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implementazione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impianti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irrigazione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già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circa 100 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impianti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più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della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stagione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precedente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–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dato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crescita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sulla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base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delle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operazioni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corso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per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l'estate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Attivazione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anticipata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impianti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di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irrigazione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(progressive a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partire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da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febbraio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marL="357188" indent="-3571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Implementazione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</a:rPr>
              <a:t>giri</a:t>
            </a:r>
            <a:r>
              <a:rPr lang="en-US" sz="7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Arial" charset="0"/>
              </a:rPr>
              <a:t>autobotti</a:t>
            </a:r>
            <a:endParaRPr lang="en-US" sz="7200" dirty="0">
              <a:solidFill>
                <a:schemeClr val="bg1"/>
              </a:solidFill>
              <a:latin typeface="Arial" charset="0"/>
            </a:endParaRPr>
          </a:p>
          <a:p>
            <a:pPr marL="357188" indent="-357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23805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7107" name="Picture 3" descr="stemma_rosso_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Strategie per l’emergenza</a:t>
            </a:r>
            <a:endParaRPr lang="it-IT" sz="1400" dirty="0" smtClean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14347"/>
          <a:stretch/>
        </p:blipFill>
        <p:spPr>
          <a:xfrm>
            <a:off x="2627784" y="1313470"/>
            <a:ext cx="6371519" cy="214938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80319" y="758826"/>
            <a:ext cx="8139505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9000"/>
              </a:lnSpc>
            </a:pPr>
            <a:r>
              <a:rPr lang="it-IT" sz="2000" b="1" kern="1400" cap="all" dirty="0" smtClean="0">
                <a:solidFill>
                  <a:schemeClr val="bg1"/>
                </a:solidFill>
                <a:latin typeface="Calibri" panose="020F0502020204030204" pitchFamily="34" charset="0"/>
              </a:rPr>
              <a:t>INCREMENTO NUMERO DI AUTOBOTTI PER LE INNAFFIATURE DI SUPPORTO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077072"/>
            <a:ext cx="6187394" cy="246089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35578" y="1787996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kern="1400" dirty="0">
                <a:solidFill>
                  <a:schemeClr val="bg1"/>
                </a:solidFill>
                <a:latin typeface="Calibri" panose="020F0502020204030204" pitchFamily="34" charset="0"/>
              </a:rPr>
              <a:t>Botti previste da capitolato</a:t>
            </a:r>
            <a:r>
              <a:rPr lang="it-IT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n</a:t>
            </a:r>
            <a:r>
              <a:rPr lang="it-IT" kern="1400" dirty="0">
                <a:solidFill>
                  <a:schemeClr val="bg1"/>
                </a:solidFill>
                <a:latin typeface="Calibri" panose="020F0502020204030204" pitchFamily="34" charset="0"/>
              </a:rPr>
              <a:t>. 18 botti a partire da aprile.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086986" y="4551599"/>
            <a:ext cx="1911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kern="1400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it-IT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nticipo </a:t>
            </a:r>
            <a:r>
              <a:rPr lang="it-IT" kern="1400" dirty="0">
                <a:solidFill>
                  <a:schemeClr val="bg1"/>
                </a:solidFill>
                <a:latin typeface="Calibri" panose="020F0502020204030204" pitchFamily="34" charset="0"/>
              </a:rPr>
              <a:t>tempi a marzo</a:t>
            </a:r>
          </a:p>
          <a:p>
            <a:r>
              <a:rPr lang="it-IT" kern="1400" dirty="0">
                <a:solidFill>
                  <a:schemeClr val="bg1"/>
                </a:solidFill>
                <a:latin typeface="Calibri" panose="020F0502020204030204" pitchFamily="34" charset="0"/>
              </a:rPr>
              <a:t>incremento numero botti a 31</a:t>
            </a:r>
          </a:p>
        </p:txBody>
      </p:sp>
    </p:spTree>
    <p:extLst>
      <p:ext uri="{BB962C8B-B14F-4D97-AF65-F5344CB8AC3E}">
        <p14:creationId xmlns:p14="http://schemas.microsoft.com/office/powerpoint/2010/main" val="10279219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7107" name="Picture 3" descr="stemma_rosso_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STRATEGIE PER L’EMERGENZA</a:t>
            </a:r>
            <a:endParaRPr lang="it-IT" sz="1400" dirty="0" smtClean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31144C-3A11-A48D-AF6F-9C26ADCE1122}"/>
              </a:ext>
            </a:extLst>
          </p:cNvPr>
          <p:cNvSpPr txBox="1">
            <a:spLocks/>
          </p:cNvSpPr>
          <p:nvPr/>
        </p:nvSpPr>
        <p:spPr>
          <a:xfrm>
            <a:off x="1043608" y="836712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dirty="0" err="1" smtClean="0">
                <a:solidFill>
                  <a:schemeClr val="bg1"/>
                </a:solidFill>
              </a:rPr>
              <a:t>Tutte</a:t>
            </a:r>
            <a:r>
              <a:rPr lang="en-US" sz="4800" dirty="0" smtClean="0">
                <a:solidFill>
                  <a:schemeClr val="bg1"/>
                </a:solidFill>
              </a:rPr>
              <a:t> le </a:t>
            </a:r>
            <a:r>
              <a:rPr lang="en-US" sz="4800" dirty="0" err="1" smtClean="0">
                <a:solidFill>
                  <a:schemeClr val="bg1"/>
                </a:solidFill>
              </a:rPr>
              <a:t>nuove</a:t>
            </a:r>
            <a:r>
              <a:rPr lang="en-US" sz="4800" dirty="0" smtClean="0">
                <a:solidFill>
                  <a:schemeClr val="bg1"/>
                </a:solidFill>
              </a:rPr>
              <a:t> pose </a:t>
            </a:r>
            <a:r>
              <a:rPr lang="en-US" sz="4800" dirty="0" err="1" smtClean="0">
                <a:solidFill>
                  <a:schemeClr val="bg1"/>
                </a:solidFill>
              </a:rPr>
              <a:t>sono</a:t>
            </a:r>
            <a:r>
              <a:rPr lang="en-US" sz="4800" dirty="0" smtClean="0">
                <a:solidFill>
                  <a:schemeClr val="bg1"/>
                </a:solidFill>
              </a:rPr>
              <a:t> state </a:t>
            </a:r>
            <a:r>
              <a:rPr lang="en-US" sz="4800" dirty="0" err="1" smtClean="0">
                <a:solidFill>
                  <a:schemeClr val="bg1"/>
                </a:solidFill>
              </a:rPr>
              <a:t>eseguite</a:t>
            </a:r>
            <a:r>
              <a:rPr lang="en-US" sz="4800" dirty="0" smtClean="0">
                <a:solidFill>
                  <a:schemeClr val="bg1"/>
                </a:solidFill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</a:rPr>
              <a:t>l’utilizzo</a:t>
            </a:r>
            <a:r>
              <a:rPr lang="en-US" sz="4800" dirty="0" smtClean="0">
                <a:solidFill>
                  <a:schemeClr val="bg1"/>
                </a:solidFill>
              </a:rPr>
              <a:t> di </a:t>
            </a:r>
            <a:r>
              <a:rPr lang="en-US" sz="4800" dirty="0" err="1" smtClean="0">
                <a:solidFill>
                  <a:schemeClr val="bg1"/>
                </a:solidFill>
              </a:rPr>
              <a:t>idroretentore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25EA0E0-BE99-C664-1454-A82B8A1DF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14947" r="7697"/>
          <a:stretch/>
        </p:blipFill>
        <p:spPr>
          <a:xfrm>
            <a:off x="1403648" y="1725757"/>
            <a:ext cx="6930976" cy="488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21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050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5059" name="Picture 2051" descr="stemma_rosso_tra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Line 2052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Sistema di gestione informatizzato</a:t>
            </a:r>
            <a:endParaRPr lang="it-IT" sz="1400" dirty="0" smtClean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r="3852"/>
          <a:stretch/>
        </p:blipFill>
        <p:spPr bwMode="auto">
          <a:xfrm>
            <a:off x="755650" y="762000"/>
            <a:ext cx="8388349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8" y="988821"/>
            <a:ext cx="8175352" cy="56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13" y="988820"/>
            <a:ext cx="8236941" cy="56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0" y="762000"/>
            <a:ext cx="7030450" cy="56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27" y="718937"/>
            <a:ext cx="7078827" cy="569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34" y="763538"/>
            <a:ext cx="7033556" cy="563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2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8131" name="Picture 3" descr="stemma_rosso_tra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Geoportale – Patrimonio del verde</a:t>
            </a:r>
            <a:endParaRPr lang="it-IT" sz="1400" dirty="0" smtClean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/>
          <a:stretch/>
        </p:blipFill>
        <p:spPr bwMode="auto">
          <a:xfrm>
            <a:off x="762000" y="775469"/>
            <a:ext cx="8311066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in giù 1"/>
          <p:cNvSpPr/>
          <p:nvPr/>
        </p:nvSpPr>
        <p:spPr>
          <a:xfrm rot="2679247">
            <a:off x="3709080" y="3862839"/>
            <a:ext cx="1152128" cy="129614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9"/>
          <a:stretch/>
        </p:blipFill>
        <p:spPr bwMode="auto">
          <a:xfrm>
            <a:off x="917033" y="775469"/>
            <a:ext cx="8001000" cy="60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2000"/>
            <a:ext cx="83883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1" y="775469"/>
            <a:ext cx="8366339" cy="60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1" y="765175"/>
            <a:ext cx="8366339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 rot="19387365">
            <a:off x="-52839" y="3557913"/>
            <a:ext cx="9912652" cy="5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https://geoportale.comune.milano.it/sit/patrimonio-del-verde</a:t>
            </a:r>
            <a:r>
              <a:rPr lang="it-IT" altLang="it-IT" sz="2000" dirty="0">
                <a:solidFill>
                  <a:schemeClr val="bg1"/>
                </a:solidFill>
              </a:rPr>
              <a:t>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4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1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9"/>
          <p:cNvSpPr txBox="1">
            <a:spLocks noChangeArrowheads="1"/>
          </p:cNvSpPr>
          <p:nvPr/>
        </p:nvSpPr>
        <p:spPr bwMode="auto">
          <a:xfrm>
            <a:off x="0" y="5257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>
                <a:solidFill>
                  <a:srgbClr val="DA251D"/>
                </a:solidFill>
                <a:latin typeface="Milano" pitchFamily="2" charset="0"/>
                <a:cs typeface="Arial" charset="0"/>
              </a:rPr>
              <a:t>Milano</a:t>
            </a:r>
          </a:p>
        </p:txBody>
      </p:sp>
      <p:sp useBgFill="1">
        <p:nvSpPr>
          <p:cNvPr id="17411" name="Text Box 20"/>
          <p:cNvSpPr txBox="1">
            <a:spLocks noChangeArrowheads="1"/>
          </p:cNvSpPr>
          <p:nvPr/>
        </p:nvSpPr>
        <p:spPr bwMode="auto">
          <a:xfrm>
            <a:off x="1219200" y="5791200"/>
            <a:ext cx="3281363" cy="307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DA251D"/>
                </a:solidFill>
                <a:latin typeface="Milano" pitchFamily="2" charset="0"/>
                <a:cs typeface="Arial" charset="0"/>
              </a:rPr>
              <a:t>Comune di Milano</a:t>
            </a:r>
          </a:p>
        </p:txBody>
      </p:sp>
      <p:sp>
        <p:nvSpPr>
          <p:cNvPr id="17412" name="Line 2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7413" name="Picture 35" descr="stemma_rosso_traspar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819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3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26" name="Picture 2" descr="C:\Users\riccardo.gusti\AppData\Local\Microsoft\Windows\Temporary Internet Files\Content.IE5\AFBGZDYB\question-1015308_960_72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4" y="0"/>
            <a:ext cx="806690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Rectangle 39"/>
          <p:cNvSpPr txBox="1">
            <a:spLocks noChangeArrowheads="1"/>
          </p:cNvSpPr>
          <p:nvPr/>
        </p:nvSpPr>
        <p:spPr bwMode="auto">
          <a:xfrm rot="19709328">
            <a:off x="350327" y="2165337"/>
            <a:ext cx="91795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10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DOMANDE</a:t>
            </a:r>
            <a:endParaRPr lang="it-IT" altLang="it-IT" sz="100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pic>
        <p:nvPicPr>
          <p:cNvPr id="2" name="Picture 2" descr="C:\Users\riccardo.gusti\AppData\Local\Microsoft\Windows\Temporary Internet Files\Content.IE5\K3R0EM7S\1425663956-outlin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85" y="1126048"/>
            <a:ext cx="1583524" cy="15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cardo.gusti\AppData\Local\Microsoft\Windows\Temporary Internet Files\Content.IE5\K3R0EM7S\1425663956-outline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2402">
            <a:off x="7306768" y="3648105"/>
            <a:ext cx="1304013" cy="13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iccardo.gusti\AppData\Local\Microsoft\Windows\Temporary Internet Files\Content.IE5\K3R0EM7S\1425663956-outline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1341"/>
            <a:ext cx="1023219" cy="10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iccardo.gusti\AppData\Local\Microsoft\Windows\Temporary Internet Files\Content.IE5\AFBGZDYB\question_mark_PNG60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216180"/>
            <a:ext cx="2994644" cy="27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iccardo.gusti\AppData\Local\Microsoft\Windows\Temporary Internet Files\Content.IE5\Y80MSBW1\Text-questionmark.svg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54">
            <a:off x="3584723" y="1996581"/>
            <a:ext cx="3550145" cy="35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iccardo.gusti\AppData\Local\Microsoft\Windows\Temporary Internet Files\Content.IE5\959DDZUD\questionmark-305441_960_720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0091">
            <a:off x="1403648" y="2716162"/>
            <a:ext cx="1905702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riccardo.gusti\AppData\Local\Microsoft\Windows\Temporary Internet Files\Content.IE5\AFBGZDYB\question_mark_PNG60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352">
            <a:off x="4842245" y="583757"/>
            <a:ext cx="2994644" cy="27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riccardo.gusti\AppData\Local\Microsoft\Windows\Temporary Internet Files\Content.IE5\959DDZUD\questionmark-305441_960_720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045">
            <a:off x="7005922" y="1201890"/>
            <a:ext cx="1905702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riccardo.gusti\AppData\Local\Microsoft\Windows\Temporary Internet Files\Content.IE5\Y80MSBW1\Text-questionmark.svg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6433">
            <a:off x="2253962" y="1324665"/>
            <a:ext cx="2656495" cy="2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riccardo.gusti\AppData\Local\Microsoft\Windows\Temporary Internet Files\Content.IE5\K3R0EM7S\1425663956-outline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594">
            <a:off x="2229795" y="145096"/>
            <a:ext cx="4479580" cy="44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riccardo.gusti\AppData\Local\Microsoft\Windows\Temporary Internet Files\Content.IE5\AFBGZDYB\question_mark_PNG60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45" y="-100786"/>
            <a:ext cx="6305729" cy="58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96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1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6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6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6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6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6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6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6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6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o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9796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cop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71600"/>
            <a:ext cx="197961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0" y="5257800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>
                <a:solidFill>
                  <a:srgbClr val="DA251D"/>
                </a:solidFill>
                <a:latin typeface="Milano" pitchFamily="2" charset="0"/>
                <a:cs typeface="Arial" charset="0"/>
              </a:rPr>
              <a:t>Milano</a:t>
            </a:r>
          </a:p>
        </p:txBody>
      </p:sp>
      <p:sp useBgFill="1"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1219200" y="5791200"/>
            <a:ext cx="3281363" cy="307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DA251D"/>
                </a:solidFill>
                <a:latin typeface="Milano" pitchFamily="2" charset="0"/>
                <a:cs typeface="Arial" charset="0"/>
              </a:rPr>
              <a:t>Comune di Milano</a:t>
            </a:r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1779" name="Picture 35" descr="stemma_rosso_trasparen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819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83" name="Rectangle 39"/>
          <p:cNvSpPr>
            <a:spLocks noGrp="1" noChangeArrowheads="1"/>
          </p:cNvSpPr>
          <p:nvPr>
            <p:ph type="title" idx="4294967295"/>
          </p:nvPr>
        </p:nvSpPr>
        <p:spPr>
          <a:xfrm>
            <a:off x="3275856" y="4544751"/>
            <a:ext cx="5739649" cy="1021024"/>
          </a:xfrm>
        </p:spPr>
        <p:txBody>
          <a:bodyPr/>
          <a:lstStyle/>
          <a:p>
            <a:pPr algn="r"/>
            <a:r>
              <a:rPr lang="it-IT" altLang="it-IT" sz="4000" dirty="0" smtClean="0">
                <a:solidFill>
                  <a:schemeClr val="bg1"/>
                </a:solidFill>
                <a:cs typeface="Arial" charset="0"/>
              </a:rPr>
              <a:t>13 maggio 2023</a:t>
            </a:r>
            <a:endParaRPr lang="it-IT" altLang="it-IT" sz="38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2" name="Immagine 11" descr="lonati_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81300"/>
            <a:ext cx="19796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9"/>
          <p:cNvSpPr txBox="1">
            <a:spLocks noChangeArrowheads="1"/>
          </p:cNvSpPr>
          <p:nvPr/>
        </p:nvSpPr>
        <p:spPr bwMode="auto">
          <a:xfrm>
            <a:off x="1211173" y="260648"/>
            <a:ext cx="5809100" cy="44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4800" dirty="0" smtClean="0">
                <a:solidFill>
                  <a:schemeClr val="bg1"/>
                </a:solidFill>
              </a:rPr>
              <a:t>Forestazione </a:t>
            </a:r>
            <a:r>
              <a:rPr lang="it-IT" sz="4800" dirty="0">
                <a:solidFill>
                  <a:schemeClr val="bg1"/>
                </a:solidFill>
              </a:rPr>
              <a:t>Urbana: cura e salute delle piante, gli effetti del cambiamento climatico</a:t>
            </a:r>
          </a:p>
        </p:txBody>
      </p:sp>
    </p:spTree>
    <p:extLst>
      <p:ext uri="{BB962C8B-B14F-4D97-AF65-F5344CB8AC3E}">
        <p14:creationId xmlns:p14="http://schemas.microsoft.com/office/powerpoint/2010/main" val="2624706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 autoUpdateAnimBg="0"/>
      <p:bldP spid="31764" grpId="0" animBg="1" autoUpdateAnimBg="0"/>
      <p:bldP spid="31767" grpId="0" animBg="1"/>
      <p:bldP spid="31780" grpId="0" animBg="1"/>
      <p:bldP spid="31783" grpId="0" autoUpdateAnimBg="0"/>
      <p:bldP spid="1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3795" name="Picture 4" descr="stemma_rosso_tra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Line 5"/>
          <p:cNvSpPr>
            <a:spLocks noChangeShapeType="1"/>
          </p:cNvSpPr>
          <p:nvPr/>
        </p:nvSpPr>
        <p:spPr bwMode="auto">
          <a:xfrm flipV="1">
            <a:off x="0" y="765175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5580112" y="808990"/>
            <a:ext cx="3563888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altLang="it-IT" sz="2200" b="1" dirty="0">
                <a:solidFill>
                  <a:schemeClr val="bg1"/>
                </a:solidFill>
                <a:cs typeface="Arial" charset="0"/>
              </a:rPr>
              <a:t>181,67 Km²</a:t>
            </a:r>
            <a:endParaRPr lang="it-IT" altLang="it-IT" sz="2200" b="1" dirty="0" smtClean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r>
              <a:rPr lang="it-IT" altLang="it-IT" sz="1600" b="1" dirty="0" smtClean="0">
                <a:solidFill>
                  <a:schemeClr val="bg1"/>
                </a:solidFill>
                <a:cs typeface="Arial" charset="0"/>
              </a:rPr>
              <a:t>Superficie totale</a:t>
            </a:r>
          </a:p>
          <a:p>
            <a:pPr algn="r" eaLnBrk="1" hangingPunct="1"/>
            <a:endParaRPr lang="it-IT" altLang="it-IT" sz="1600" b="1" dirty="0" smtClean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r>
              <a:rPr lang="it-IT" altLang="it-IT" sz="2200" b="1" dirty="0">
                <a:solidFill>
                  <a:schemeClr val="bg1"/>
                </a:solidFill>
                <a:cs typeface="Arial" charset="0"/>
              </a:rPr>
              <a:t>1.396.673</a:t>
            </a:r>
          </a:p>
          <a:p>
            <a:pPr algn="r" eaLnBrk="1" hangingPunct="1"/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Abitanti (al 31/12/2022)</a:t>
            </a:r>
          </a:p>
          <a:p>
            <a:pPr algn="r" eaLnBrk="1" hangingPunct="1"/>
            <a:endParaRPr lang="it-IT" altLang="it-IT" sz="1600" b="1" dirty="0" smtClean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r>
              <a:rPr lang="it-IT" altLang="it-IT" sz="2200" b="1" dirty="0">
                <a:solidFill>
                  <a:schemeClr val="bg1"/>
                </a:solidFill>
                <a:cs typeface="Arial" charset="0"/>
              </a:rPr>
              <a:t>7.687,96 abitanti/km²</a:t>
            </a:r>
          </a:p>
          <a:p>
            <a:pPr algn="r" eaLnBrk="1" hangingPunct="1"/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Densità abitativa</a:t>
            </a:r>
          </a:p>
          <a:p>
            <a:pPr algn="r" eaLnBrk="1" hangingPunct="1"/>
            <a:endParaRPr lang="it-IT" altLang="it-IT" sz="1600" b="1" dirty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r>
              <a:rPr lang="it-IT" sz="2200" b="1" dirty="0">
                <a:solidFill>
                  <a:schemeClr val="bg1"/>
                </a:solidFill>
                <a:cs typeface="Arial" charset="0"/>
              </a:rPr>
              <a:t>25.550.696 m²</a:t>
            </a:r>
          </a:p>
          <a:p>
            <a:pPr algn="r" eaLnBrk="1" hangingPunct="1"/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Verde pubblico censito</a:t>
            </a:r>
          </a:p>
          <a:p>
            <a:pPr algn="r" eaLnBrk="1" hangingPunct="1"/>
            <a:endParaRPr lang="it-IT" altLang="it-IT" sz="1600" dirty="0" smtClean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r>
              <a:rPr lang="it-IT" sz="2200" b="1" dirty="0">
                <a:solidFill>
                  <a:schemeClr val="bg1"/>
                </a:solidFill>
                <a:cs typeface="Arial" charset="0"/>
              </a:rPr>
              <a:t>19.151.052 m²</a:t>
            </a:r>
          </a:p>
          <a:p>
            <a:pPr algn="r" eaLnBrk="1" hangingPunct="1"/>
            <a:r>
              <a:rPr lang="it-IT" altLang="it-IT" b="1" dirty="0">
                <a:solidFill>
                  <a:schemeClr val="bg1"/>
                </a:solidFill>
                <a:cs typeface="Arial" charset="0"/>
              </a:rPr>
              <a:t>Verde pubblico </a:t>
            </a:r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in </a:t>
            </a:r>
          </a:p>
          <a:p>
            <a:pPr algn="r" eaLnBrk="1" hangingPunct="1"/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Gestione diretta - GS </a:t>
            </a:r>
            <a:endParaRPr lang="it-IT" altLang="it-IT" b="1" dirty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endParaRPr lang="it-IT" b="1" dirty="0" smtClean="0">
              <a:solidFill>
                <a:schemeClr val="bg1"/>
              </a:solidFill>
              <a:cs typeface="Arial" charset="0"/>
            </a:endParaRPr>
          </a:p>
          <a:p>
            <a:pPr algn="r" eaLnBrk="1" hangingPunct="1"/>
            <a:r>
              <a:rPr lang="it-IT" sz="2200" b="1" dirty="0" smtClean="0">
                <a:solidFill>
                  <a:schemeClr val="bg1"/>
                </a:solidFill>
                <a:cs typeface="Arial" charset="0"/>
              </a:rPr>
              <a:t>6.399.644 </a:t>
            </a:r>
            <a:r>
              <a:rPr lang="it-IT" sz="2200" b="1" dirty="0">
                <a:solidFill>
                  <a:schemeClr val="bg1"/>
                </a:solidFill>
                <a:cs typeface="Arial" charset="0"/>
              </a:rPr>
              <a:t>m²</a:t>
            </a:r>
          </a:p>
          <a:p>
            <a:pPr algn="r" eaLnBrk="1" hangingPunct="1"/>
            <a:r>
              <a:rPr lang="it-IT" altLang="it-IT" b="1" dirty="0">
                <a:solidFill>
                  <a:schemeClr val="bg1"/>
                </a:solidFill>
                <a:cs typeface="Arial" charset="0"/>
              </a:rPr>
              <a:t>Verde pubblico in </a:t>
            </a:r>
          </a:p>
          <a:p>
            <a:pPr algn="r" eaLnBrk="1" hangingPunct="1"/>
            <a:r>
              <a:rPr lang="it-IT" altLang="it-IT" b="1" dirty="0">
                <a:solidFill>
                  <a:schemeClr val="bg1"/>
                </a:solidFill>
                <a:cs typeface="Arial" charset="0"/>
              </a:rPr>
              <a:t>Gestione </a:t>
            </a:r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indiretta – Enti,</a:t>
            </a:r>
          </a:p>
          <a:p>
            <a:pPr algn="r" eaLnBrk="1" hangingPunct="1"/>
            <a:r>
              <a:rPr lang="it-IT" altLang="it-IT" b="1" dirty="0" smtClean="0">
                <a:solidFill>
                  <a:schemeClr val="bg1"/>
                </a:solidFill>
                <a:cs typeface="Arial" charset="0"/>
              </a:rPr>
              <a:t>Consorzi, Privati, Associazioni</a:t>
            </a:r>
            <a:endParaRPr lang="it-IT" altLang="it-IT" sz="14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799" name="Text Box 3"/>
          <p:cNvSpPr txBox="1">
            <a:spLocks noChangeArrowheads="1"/>
          </p:cNvSpPr>
          <p:nvPr/>
        </p:nvSpPr>
        <p:spPr bwMode="auto">
          <a:xfrm rot="-5400000">
            <a:off x="-2438400" y="3423951"/>
            <a:ext cx="5616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3200" dirty="0">
                <a:solidFill>
                  <a:schemeClr val="bg1"/>
                </a:solidFill>
                <a:cs typeface="Arial" charset="0"/>
              </a:rPr>
              <a:t>A</a:t>
            </a:r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LCUNI NUMERI</a:t>
            </a:r>
            <a:endParaRPr lang="it-IT" altLang="it-IT" sz="3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Titolo 8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8388350" cy="765175"/>
          </a:xfrm>
          <a:solidFill>
            <a:srgbClr val="FF0000"/>
          </a:solidFill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Gestione del verde </a:t>
            </a:r>
            <a:r>
              <a:rPr lang="it-IT" sz="1900" dirty="0" smtClean="0">
                <a:solidFill>
                  <a:schemeClr val="bg1"/>
                </a:solidFill>
                <a:ea typeface="+mn-ea"/>
                <a:cs typeface="Arial" charset="0"/>
              </a:rPr>
              <a:t/>
            </a:r>
            <a:br>
              <a:rPr lang="it-IT" sz="1900" dirty="0" smtClean="0">
                <a:solidFill>
                  <a:schemeClr val="bg1"/>
                </a:solidFill>
                <a:ea typeface="+mn-ea"/>
                <a:cs typeface="Arial" charset="0"/>
              </a:rPr>
            </a:br>
            <a:r>
              <a:rPr lang="it-IT" sz="1900" dirty="0" smtClean="0">
                <a:solidFill>
                  <a:schemeClr val="bg1"/>
                </a:solidFill>
                <a:ea typeface="+mn-ea"/>
                <a:cs typeface="Arial" charset="0"/>
              </a:rPr>
              <a:t>Dati del comune di Milano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8991"/>
            <a:ext cx="5418312" cy="478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55650" y="5785962"/>
            <a:ext cx="54246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Bef>
                <a:spcPct val="50000"/>
              </a:spcBef>
            </a:pPr>
            <a:r>
              <a:rPr lang="it-IT" altLang="it-IT" sz="2800" b="1" dirty="0" smtClean="0">
                <a:solidFill>
                  <a:schemeClr val="bg1"/>
                </a:solidFill>
                <a:cs typeface="Arial" charset="0"/>
              </a:rPr>
              <a:t>18,29 </a:t>
            </a:r>
            <a:r>
              <a:rPr lang="it-IT" altLang="it-IT" sz="2800" b="1" dirty="0">
                <a:solidFill>
                  <a:schemeClr val="bg1"/>
                </a:solidFill>
                <a:cs typeface="Arial" charset="0"/>
              </a:rPr>
              <a:t>m</a:t>
            </a:r>
            <a:r>
              <a:rPr lang="it-IT" altLang="it-IT" sz="2800" b="1" baseline="30000" dirty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marL="0" lvl="1" algn="ctr" eaLnBrk="1" hangingPunct="1"/>
            <a:r>
              <a:rPr lang="it-IT" altLang="it-IT" sz="1400" dirty="0">
                <a:solidFill>
                  <a:schemeClr val="bg1"/>
                </a:solidFill>
                <a:cs typeface="Arial" charset="0"/>
              </a:rPr>
              <a:t>verde pubblico </a:t>
            </a:r>
            <a:r>
              <a:rPr lang="it-IT" altLang="it-IT" sz="1400" dirty="0" smtClean="0">
                <a:solidFill>
                  <a:schemeClr val="bg1"/>
                </a:solidFill>
                <a:cs typeface="Arial" charset="0"/>
              </a:rPr>
              <a:t>per abitante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4819" name="Picture 4" descr="stemma_rosso_tra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Line 5"/>
          <p:cNvSpPr>
            <a:spLocks noChangeShapeType="1"/>
          </p:cNvSpPr>
          <p:nvPr/>
        </p:nvSpPr>
        <p:spPr bwMode="auto">
          <a:xfrm flipV="1">
            <a:off x="0" y="765175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938140" y="767497"/>
            <a:ext cx="799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2400" u="sng" dirty="0" smtClean="0">
                <a:solidFill>
                  <a:schemeClr val="bg1"/>
                </a:solidFill>
                <a:cs typeface="Arial" charset="0"/>
              </a:rPr>
              <a:t>Spesa annuale per la manutenzione ordinaria</a:t>
            </a:r>
            <a:endParaRPr lang="it-IT" altLang="it-IT" sz="2400" u="sng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/>
            <a:r>
              <a:rPr lang="it-IT" altLang="it-IT" sz="240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34825" name="Titolo 13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8388350" cy="765175"/>
          </a:xfrm>
          <a:solidFill>
            <a:srgbClr val="FF0000"/>
          </a:solidFill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it-IT" altLang="it-IT" sz="2800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it-IT" altLang="it-IT" sz="2800" dirty="0" smtClean="0">
                <a:solidFill>
                  <a:schemeClr val="bg1"/>
                </a:solidFill>
                <a:cs typeface="Arial" charset="0"/>
              </a:rPr>
            </a:br>
            <a:r>
              <a:rPr lang="it-IT" altLang="it-IT" sz="2800" dirty="0" smtClean="0">
                <a:solidFill>
                  <a:schemeClr val="bg1"/>
                </a:solidFill>
                <a:cs typeface="Arial" charset="0"/>
              </a:rPr>
              <a:t>Gestione del verde</a:t>
            </a:r>
            <a:br>
              <a:rPr lang="it-IT" altLang="it-IT" sz="2800" dirty="0" smtClean="0">
                <a:solidFill>
                  <a:schemeClr val="bg1"/>
                </a:solidFill>
                <a:cs typeface="Arial" charset="0"/>
              </a:rPr>
            </a:br>
            <a:r>
              <a:rPr lang="it-IT" altLang="it-IT" sz="2800" dirty="0" smtClean="0">
                <a:solidFill>
                  <a:schemeClr val="bg1"/>
                </a:solidFill>
                <a:cs typeface="Arial" charset="0"/>
              </a:rPr>
              <a:t> </a:t>
            </a:r>
            <a:endParaRPr lang="it-IT" altLang="it-IT" sz="140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99592" y="1167606"/>
            <a:ext cx="7992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36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3200" dirty="0">
                <a:solidFill>
                  <a:schemeClr val="bg1"/>
                </a:solidFill>
                <a:cs typeface="Arial" charset="0"/>
              </a:rPr>
              <a:t>€ </a:t>
            </a:r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19.049.910,00 </a:t>
            </a:r>
            <a:endParaRPr lang="it-IT" altLang="it-IT" sz="32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r>
              <a:rPr lang="it-IT" altLang="it-IT" dirty="0">
                <a:solidFill>
                  <a:schemeClr val="bg1"/>
                </a:solidFill>
                <a:cs typeface="Arial" charset="0"/>
              </a:rPr>
              <a:t> </a:t>
            </a:r>
            <a:endParaRPr lang="it-IT" altLang="it-IT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05036" y="3370002"/>
            <a:ext cx="8382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2600" u="sng" dirty="0" smtClean="0">
                <a:solidFill>
                  <a:schemeClr val="bg1"/>
                </a:solidFill>
                <a:cs typeface="Arial" charset="0"/>
              </a:rPr>
              <a:t>Spesa finanziata annualmente per la manutenzione straordinaria</a:t>
            </a:r>
            <a:endParaRPr lang="it-IT" altLang="it-IT" sz="2600" u="sng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r>
              <a:rPr lang="it-IT" altLang="it-IT" dirty="0">
                <a:solidFill>
                  <a:schemeClr val="bg1"/>
                </a:solidFill>
                <a:cs typeface="Arial" charset="0"/>
              </a:rPr>
              <a:t> </a:t>
            </a:r>
            <a:endParaRPr lang="it-IT" altLang="it-IT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856831" y="4232828"/>
            <a:ext cx="7992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36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3200" dirty="0">
                <a:solidFill>
                  <a:schemeClr val="bg1"/>
                </a:solidFill>
                <a:cs typeface="Arial" charset="0"/>
              </a:rPr>
              <a:t>€ 5.077.943,00 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822239" y="2055333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2600" u="sng" dirty="0" smtClean="0">
                <a:solidFill>
                  <a:schemeClr val="bg1"/>
                </a:solidFill>
                <a:cs typeface="Arial" charset="0"/>
              </a:rPr>
              <a:t>Costo manutenzione m²/anno</a:t>
            </a:r>
            <a:endParaRPr lang="it-IT" altLang="it-IT" sz="2600" u="sng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r>
              <a:rPr lang="it-IT" altLang="it-IT" dirty="0">
                <a:solidFill>
                  <a:schemeClr val="bg1"/>
                </a:solidFill>
                <a:cs typeface="Arial" charset="0"/>
              </a:rPr>
              <a:t> </a:t>
            </a:r>
            <a:endParaRPr lang="it-IT" altLang="it-IT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899592" y="2483855"/>
            <a:ext cx="7977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€ 1,04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956759" y="5122945"/>
            <a:ext cx="7992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6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2600" u="sng" dirty="0">
                <a:solidFill>
                  <a:schemeClr val="bg1"/>
                </a:solidFill>
                <a:cs typeface="Arial" charset="0"/>
              </a:rPr>
              <a:t>Spesa finanziata </a:t>
            </a:r>
            <a:r>
              <a:rPr lang="it-IT" altLang="it-IT" sz="2600" u="sng" dirty="0" smtClean="0">
                <a:solidFill>
                  <a:schemeClr val="bg1"/>
                </a:solidFill>
                <a:cs typeface="Arial" charset="0"/>
              </a:rPr>
              <a:t>annualmente</a:t>
            </a:r>
            <a:endParaRPr lang="it-IT" altLang="it-IT" sz="2600" u="sng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/>
            <a:r>
              <a:rPr lang="it-IT" altLang="it-IT" dirty="0">
                <a:solidFill>
                  <a:schemeClr val="bg1"/>
                </a:solidFill>
                <a:cs typeface="Arial" charset="0"/>
              </a:rPr>
              <a:t> </a:t>
            </a:r>
            <a:endParaRPr lang="it-IT" altLang="it-IT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926333" y="5673456"/>
            <a:ext cx="7992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36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3200" dirty="0">
                <a:solidFill>
                  <a:schemeClr val="bg1"/>
                </a:solidFill>
                <a:cs typeface="Arial" charset="0"/>
              </a:rPr>
              <a:t>€ 24.127.853,00 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 rot="16200000">
            <a:off x="-2438400" y="3454729"/>
            <a:ext cx="5616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chemeClr val="bg1"/>
                </a:solidFill>
                <a:cs typeface="Arial" charset="0"/>
              </a:rPr>
              <a:t>L’APPALTO DI MANUTENZIONE</a:t>
            </a:r>
            <a:endParaRPr lang="it-IT" altLang="it-IT" sz="2800" dirty="0">
              <a:solidFill>
                <a:schemeClr val="bg1"/>
              </a:solidFill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6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2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4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/>
      <p:bldP spid="18" grpId="0"/>
      <p:bldP spid="19" grpId="0"/>
      <p:bldP spid="20" grpId="0"/>
      <p:bldP spid="21" grpId="0"/>
      <p:bldP spid="22" grpId="0"/>
      <p:bldP spid="17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2771" name="Picture 3" descr="stemma_rosso_traspare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755650" y="908050"/>
            <a:ext cx="808355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it-IT" altLang="it-IT" dirty="0" smtClean="0">
                <a:solidFill>
                  <a:schemeClr val="bg1"/>
                </a:solidFill>
              </a:rPr>
              <a:t>Le attività </a:t>
            </a:r>
            <a:r>
              <a:rPr lang="it-IT" altLang="it-IT" dirty="0">
                <a:solidFill>
                  <a:schemeClr val="bg1"/>
                </a:solidFill>
              </a:rPr>
              <a:t>di gestione del verde vengono attuate da due diversi soggetti impegnati nell’esecuzione delle attività che devono essere sviluppate in </a:t>
            </a:r>
            <a:r>
              <a:rPr lang="it-IT" altLang="it-IT" dirty="0" smtClean="0">
                <a:solidFill>
                  <a:schemeClr val="bg1"/>
                </a:solidFill>
              </a:rPr>
              <a:t>costante </a:t>
            </a:r>
            <a:r>
              <a:rPr lang="it-IT" altLang="it-IT" dirty="0">
                <a:solidFill>
                  <a:schemeClr val="bg1"/>
                </a:solidFill>
              </a:rPr>
              <a:t>coordinamento:</a:t>
            </a:r>
          </a:p>
        </p:txBody>
      </p:sp>
      <p:sp>
        <p:nvSpPr>
          <p:cNvPr id="50187" name="Segnaposto numero diapositiva 15"/>
          <p:cNvSpPr txBox="1">
            <a:spLocks noGrp="1"/>
          </p:cNvSpPr>
          <p:nvPr/>
        </p:nvSpPr>
        <p:spPr bwMode="auto">
          <a:xfrm>
            <a:off x="0" y="6400800"/>
            <a:ext cx="7556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it-IT" sz="12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8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ea typeface="+mn-ea"/>
                <a:cs typeface="Arial" charset="0"/>
              </a:rPr>
              <a:t>Le attività di manutenzione del verde</a:t>
            </a:r>
            <a:endParaRPr lang="it-IT" sz="1400" dirty="0" smtClean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58850" y="1844675"/>
            <a:ext cx="5282847" cy="553998"/>
          </a:xfrm>
          <a:prstGeom prst="rect">
            <a:avLst/>
          </a:prstGeom>
          <a:solidFill>
            <a:srgbClr val="5A89AC"/>
          </a:solidFill>
          <a:ln>
            <a:noFill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sz="2000" b="1" dirty="0" smtClean="0">
                <a:solidFill>
                  <a:schemeClr val="bg1"/>
                </a:solidFill>
              </a:rPr>
              <a:t>Raggruppamento Temporaneo di Imprese</a:t>
            </a:r>
          </a:p>
          <a:p>
            <a:pPr algn="ctr">
              <a:spcBef>
                <a:spcPts val="0"/>
              </a:spcBef>
            </a:pPr>
            <a:r>
              <a:rPr lang="it-IT" altLang="it-IT" sz="1400" b="1" dirty="0" smtClean="0">
                <a:solidFill>
                  <a:schemeClr val="bg1"/>
                </a:solidFill>
              </a:rPr>
              <a:t>AVR – Rappo – Euroambiente - </a:t>
            </a:r>
            <a:r>
              <a:rPr lang="it-IT" altLang="it-IT" sz="1400" b="1" dirty="0" err="1" smtClean="0">
                <a:solidFill>
                  <a:schemeClr val="bg1"/>
                </a:solidFill>
              </a:rPr>
              <a:t>HwStyle</a:t>
            </a:r>
            <a:endParaRPr lang="it-IT" altLang="it-IT" sz="14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588224" y="1838325"/>
            <a:ext cx="2250976" cy="984885"/>
          </a:xfrm>
          <a:prstGeom prst="rect">
            <a:avLst/>
          </a:prstGeom>
          <a:solidFill>
            <a:srgbClr val="5A89AC"/>
          </a:solidFill>
          <a:ln>
            <a:noFill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sz="2000" b="1" dirty="0">
                <a:solidFill>
                  <a:schemeClr val="bg1"/>
                </a:solidFill>
              </a:rPr>
              <a:t>AMSA – Gruppo </a:t>
            </a:r>
            <a:r>
              <a:rPr lang="it-IT" altLang="it-IT" sz="2000" b="1" dirty="0" smtClean="0">
                <a:solidFill>
                  <a:schemeClr val="bg1"/>
                </a:solidFill>
              </a:rPr>
              <a:t>A2A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it-IT" altLang="it-IT" sz="2000" dirty="0">
              <a:solidFill>
                <a:schemeClr val="bg1"/>
              </a:solidFill>
            </a:endParaRPr>
          </a:p>
        </p:txBody>
      </p:sp>
      <p:sp>
        <p:nvSpPr>
          <p:cNvPr id="11" name="Text Box 95"/>
          <p:cNvSpPr txBox="1">
            <a:spLocks noChangeArrowheads="1"/>
          </p:cNvSpPr>
          <p:nvPr/>
        </p:nvSpPr>
        <p:spPr bwMode="auto">
          <a:xfrm>
            <a:off x="958850" y="2626931"/>
            <a:ext cx="5282847" cy="28892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Attività agronomiche</a:t>
            </a:r>
          </a:p>
        </p:txBody>
      </p:sp>
      <p:sp>
        <p:nvSpPr>
          <p:cNvPr id="12" name="Text Box 95"/>
          <p:cNvSpPr txBox="1">
            <a:spLocks noChangeArrowheads="1"/>
          </p:cNvSpPr>
          <p:nvPr/>
        </p:nvSpPr>
        <p:spPr bwMode="auto">
          <a:xfrm>
            <a:off x="6588224" y="2430463"/>
            <a:ext cx="2250976" cy="43704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1400" b="1" dirty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Pulizia e svuotamento cestini</a:t>
            </a:r>
          </a:p>
        </p:txBody>
      </p:sp>
      <p:sp>
        <p:nvSpPr>
          <p:cNvPr id="13" name="Text Box 95"/>
          <p:cNvSpPr txBox="1">
            <a:spLocks noChangeArrowheads="1"/>
          </p:cNvSpPr>
          <p:nvPr/>
        </p:nvSpPr>
        <p:spPr bwMode="auto">
          <a:xfrm>
            <a:off x="6588224" y="2940050"/>
            <a:ext cx="2250976" cy="26468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1400" b="1" dirty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Pulizia aree cani</a:t>
            </a:r>
          </a:p>
        </p:txBody>
      </p:sp>
      <p:sp>
        <p:nvSpPr>
          <p:cNvPr id="15" name="Text Box 95"/>
          <p:cNvSpPr txBox="1">
            <a:spLocks noChangeArrowheads="1"/>
          </p:cNvSpPr>
          <p:nvPr/>
        </p:nvSpPr>
        <p:spPr bwMode="auto">
          <a:xfrm>
            <a:off x="6588224" y="3297577"/>
            <a:ext cx="2250976" cy="43704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1400" b="1" dirty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Apertura e chiusura </a:t>
            </a:r>
            <a:r>
              <a:rPr lang="it-IT" sz="1400" b="1" dirty="0" smtClean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cancelli</a:t>
            </a:r>
            <a:endParaRPr lang="it-IT" sz="1400" b="1" dirty="0">
              <a:solidFill>
                <a:srgbClr val="5A89A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958850" y="2890456"/>
            <a:ext cx="5282847" cy="1123384"/>
          </a:xfrm>
          <a:prstGeom prst="rect">
            <a:avLst/>
          </a:prstGeom>
          <a:solidFill>
            <a:srgbClr val="FFC775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 dirty="0" smtClean="0">
                <a:solidFill>
                  <a:srgbClr val="415C75"/>
                </a:solidFill>
              </a:rPr>
              <a:t>Diserbi</a:t>
            </a:r>
            <a:endParaRPr lang="it-IT" altLang="it-IT" sz="1000" b="1" dirty="0">
              <a:solidFill>
                <a:srgbClr val="415C75"/>
              </a:solidFill>
            </a:endParaRP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 dirty="0">
                <a:solidFill>
                  <a:srgbClr val="415C75"/>
                </a:solidFill>
              </a:rPr>
              <a:t>Mantenimento e rifacimento </a:t>
            </a:r>
            <a:r>
              <a:rPr lang="it-IT" altLang="it-IT" sz="1000" b="1" dirty="0" smtClean="0">
                <a:solidFill>
                  <a:srgbClr val="415C75"/>
                </a:solidFill>
              </a:rPr>
              <a:t>prati</a:t>
            </a:r>
            <a:endParaRPr lang="it-IT" altLang="it-IT" sz="1000" b="1" dirty="0">
              <a:solidFill>
                <a:srgbClr val="415C75"/>
              </a:solidFill>
            </a:endParaRP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 dirty="0">
                <a:solidFill>
                  <a:srgbClr val="415C75"/>
                </a:solidFill>
              </a:rPr>
              <a:t>Realizzazione mantenimento aiuole </a:t>
            </a:r>
            <a:r>
              <a:rPr lang="it-IT" altLang="it-IT" sz="1000" b="1" dirty="0" smtClean="0">
                <a:solidFill>
                  <a:srgbClr val="415C75"/>
                </a:solidFill>
              </a:rPr>
              <a:t>fiorite</a:t>
            </a:r>
            <a:endParaRPr lang="it-IT" altLang="it-IT" sz="1000" b="1" dirty="0"/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 dirty="0">
                <a:solidFill>
                  <a:srgbClr val="415C75"/>
                </a:solidFill>
              </a:rPr>
              <a:t>Siepi (potature, rimozione, messa a dimora)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 dirty="0">
                <a:solidFill>
                  <a:srgbClr val="415C75"/>
                </a:solidFill>
              </a:rPr>
              <a:t>Cespugli (potature, rimozione, messa a dimora)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 dirty="0">
                <a:solidFill>
                  <a:srgbClr val="415C75"/>
                </a:solidFill>
              </a:rPr>
              <a:t>Alberi (potature, spollonature, abbattimenti, messa a dimora, irrigazioni di soccorso</a:t>
            </a:r>
            <a:r>
              <a:rPr lang="it-IT" altLang="it-IT" sz="1000" b="1" dirty="0" smtClean="0">
                <a:solidFill>
                  <a:srgbClr val="415C75"/>
                </a:solidFill>
              </a:rPr>
              <a:t>)</a:t>
            </a:r>
            <a:endParaRPr lang="it-IT" altLang="it-IT" sz="1000" b="1" dirty="0">
              <a:solidFill>
                <a:srgbClr val="415C75"/>
              </a:solidFill>
            </a:endParaRPr>
          </a:p>
        </p:txBody>
      </p:sp>
      <p:sp>
        <p:nvSpPr>
          <p:cNvPr id="17" name="Text Box 95"/>
          <p:cNvSpPr txBox="1">
            <a:spLocks noChangeArrowheads="1"/>
          </p:cNvSpPr>
          <p:nvPr/>
        </p:nvSpPr>
        <p:spPr bwMode="auto">
          <a:xfrm>
            <a:off x="958849" y="4114800"/>
            <a:ext cx="5315529" cy="28892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Impianti</a:t>
            </a: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958850" y="4367213"/>
            <a:ext cx="5303856" cy="200055"/>
          </a:xfrm>
          <a:prstGeom prst="rect">
            <a:avLst/>
          </a:prstGeom>
          <a:solidFill>
            <a:srgbClr val="FFC775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Attivazione, azionamento, controllo e riparazione impianti di irrigazione</a:t>
            </a:r>
          </a:p>
        </p:txBody>
      </p:sp>
      <p:sp>
        <p:nvSpPr>
          <p:cNvPr id="19" name="Text Box 95"/>
          <p:cNvSpPr txBox="1">
            <a:spLocks noChangeArrowheads="1"/>
          </p:cNvSpPr>
          <p:nvPr/>
        </p:nvSpPr>
        <p:spPr bwMode="auto">
          <a:xfrm>
            <a:off x="981075" y="4927600"/>
            <a:ext cx="5282847" cy="26352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1400" b="1" dirty="0">
                <a:solidFill>
                  <a:srgbClr val="5A89A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Attività su elementi inerti</a:t>
            </a:r>
          </a:p>
        </p:txBody>
      </p: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981075" y="5195888"/>
            <a:ext cx="5278178" cy="1308050"/>
          </a:xfrm>
          <a:prstGeom prst="rect">
            <a:avLst/>
          </a:prstGeom>
          <a:solidFill>
            <a:srgbClr val="FFC775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Ripristino pavimentazioni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Riassetto cordonature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Revisione recinzioni (steccati, rete metallica, orsogrill, ecc.)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Revisione, riparazione panchine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Revisione, riparazione cartelli segnaletici (solo verde)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Revisione, riparazione giochi</a:t>
            </a:r>
          </a:p>
          <a:p>
            <a:pPr algn="just">
              <a:lnSpc>
                <a:spcPct val="70000"/>
              </a:lnSpc>
              <a:spcBef>
                <a:spcPct val="50000"/>
              </a:spcBef>
            </a:pPr>
            <a:r>
              <a:rPr lang="it-IT" altLang="it-IT" sz="1000" b="1">
                <a:solidFill>
                  <a:srgbClr val="415C75"/>
                </a:solidFill>
              </a:rPr>
              <a:t>Messa in quota, sostituzione chiusini</a:t>
            </a:r>
            <a:endParaRPr lang="it-IT" altLang="it-IT" sz="800" b="1">
              <a:solidFill>
                <a:srgbClr val="415C75"/>
              </a:solidFill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6372200" y="1826712"/>
            <a:ext cx="0" cy="489743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 rot="16200000">
            <a:off x="-2438400" y="3454729"/>
            <a:ext cx="5616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chemeClr val="bg1"/>
                </a:solidFill>
                <a:cs typeface="Arial" charset="0"/>
              </a:rPr>
              <a:t>L’APPALTO DI MANUTENZIONE</a:t>
            </a:r>
            <a:endParaRPr lang="it-IT" altLang="it-IT" sz="2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78024" y="3754468"/>
            <a:ext cx="5263673" cy="267731"/>
          </a:xfrm>
          <a:prstGeom prst="rect">
            <a:avLst/>
          </a:prstGeom>
          <a:noFill/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2" grpId="0" build="p" autoUpdateAnimBg="0" advAuto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stemma_rosso_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itolo 13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8388350" cy="765175"/>
          </a:xfrm>
          <a:solidFill>
            <a:srgbClr val="FF0000"/>
          </a:solidFill>
        </p:spPr>
        <p:txBody>
          <a:bodyPr/>
          <a:lstStyle/>
          <a:p>
            <a:pPr algn="l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it-IT" sz="3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 genere</a:t>
            </a:r>
            <a:endParaRPr lang="it-IT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" name="Immagine 3" descr="Immagine che contiene grafico, grafico a torta&#10;&#10;Descrizione generata automaticamente">
            <a:extLst>
              <a:ext uri="{FF2B5EF4-FFF2-40B4-BE49-F238E27FC236}">
                <a16:creationId xmlns:a16="http://schemas.microsoft.com/office/drawing/2014/main" id="{1A417FAE-A072-D7F7-A3A3-2F175A64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916832"/>
            <a:ext cx="6228184" cy="4325295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 rot="16200000">
            <a:off x="-2438400" y="3423951"/>
            <a:ext cx="5616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GLI ALBERI </a:t>
            </a:r>
            <a:endParaRPr lang="it-IT" altLang="it-IT" sz="3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6" name="CasellaDiTesto 56"/>
          <p:cNvSpPr/>
          <p:nvPr/>
        </p:nvSpPr>
        <p:spPr>
          <a:xfrm>
            <a:off x="1421842" y="957305"/>
            <a:ext cx="6632308" cy="8831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it-IT" sz="1600" u="sng" spc="-1" dirty="0">
                <a:solidFill>
                  <a:schemeClr val="bg1"/>
                </a:solidFill>
                <a:latin typeface="Arial"/>
                <a:ea typeface="DejaVu Sans"/>
              </a:rPr>
              <a:t>Il Patrimonio arboreo è di 257.617</a:t>
            </a:r>
            <a:r>
              <a:rPr lang="it-IT" sz="1600" u="sng" spc="-1" dirty="0" smtClean="0">
                <a:solidFill>
                  <a:schemeClr val="bg1"/>
                </a:solidFill>
                <a:latin typeface="Arial"/>
                <a:ea typeface="DejaVu Sans"/>
              </a:rPr>
              <a:t> </a:t>
            </a:r>
            <a:r>
              <a:rPr lang="it-IT" sz="1600" u="sng" spc="-1" dirty="0">
                <a:solidFill>
                  <a:schemeClr val="bg1"/>
                </a:solidFill>
                <a:latin typeface="Arial"/>
                <a:ea typeface="DejaVu Sans"/>
              </a:rPr>
              <a:t>alberi singoli cui si aggiungono quelli in aree boscate e quelli gestiti da altri enti per un totale di oltre </a:t>
            </a:r>
            <a:r>
              <a:rPr lang="it-IT" sz="1600" u="sng" spc="-1" dirty="0" smtClean="0">
                <a:solidFill>
                  <a:schemeClr val="bg1"/>
                </a:solidFill>
                <a:latin typeface="Arial"/>
                <a:ea typeface="DejaVu Sans"/>
              </a:rPr>
              <a:t>520.000.</a:t>
            </a:r>
            <a:endParaRPr lang="it-IT" sz="1600" u="sng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CasellaDiTesto 1">
            <a:extLst>
              <a:ext uri="{FF2B5EF4-FFF2-40B4-BE49-F238E27FC236}">
                <a16:creationId xmlns:a16="http://schemas.microsoft.com/office/drawing/2014/main" id="{08C992B6-C31B-8A3D-31DD-54E88919D00B}"/>
              </a:ext>
            </a:extLst>
          </p:cNvPr>
          <p:cNvSpPr txBox="1"/>
          <p:nvPr/>
        </p:nvSpPr>
        <p:spPr>
          <a:xfrm>
            <a:off x="821193" y="2420888"/>
            <a:ext cx="2040096" cy="293926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pc="-1" dirty="0">
                <a:solidFill>
                  <a:schemeClr val="bg1"/>
                </a:solidFill>
                <a:latin typeface="Arial"/>
                <a:ea typeface="DejaVu Sans"/>
              </a:rPr>
              <a:t>Scelta delle specie:</a:t>
            </a:r>
          </a:p>
          <a:p>
            <a:r>
              <a:rPr lang="it-IT" sz="1600" spc="-1" dirty="0">
                <a:solidFill>
                  <a:schemeClr val="bg1"/>
                </a:solidFill>
                <a:latin typeface="Arial"/>
                <a:ea typeface="DejaVu Sans"/>
              </a:rPr>
              <a:t>Preferire alberi ben adattati rispetto all’aumento biodiversità (Richards 1993)</a:t>
            </a:r>
          </a:p>
          <a:p>
            <a:endParaRPr lang="it-IT" sz="1600" spc="-1" dirty="0">
              <a:solidFill>
                <a:schemeClr val="bg1"/>
              </a:solidFill>
              <a:latin typeface="Arial"/>
              <a:ea typeface="DejaVu Sans"/>
            </a:endParaRPr>
          </a:p>
          <a:p>
            <a:r>
              <a:rPr lang="it-IT" sz="1600" spc="-1" dirty="0">
                <a:solidFill>
                  <a:schemeClr val="bg1"/>
                </a:solidFill>
                <a:latin typeface="Arial"/>
                <a:ea typeface="DejaVu Sans"/>
              </a:rPr>
              <a:t>Non utilizzare una specie per più del 10 % del totale. </a:t>
            </a:r>
          </a:p>
          <a:p>
            <a:r>
              <a:rPr lang="it-IT" sz="1600" spc="-1" dirty="0">
                <a:solidFill>
                  <a:schemeClr val="bg1"/>
                </a:solidFill>
                <a:latin typeface="Arial"/>
                <a:ea typeface="DejaVu Sans"/>
              </a:rPr>
              <a:t>(Miller 1991)</a:t>
            </a:r>
          </a:p>
          <a:p>
            <a:pPr>
              <a:lnSpc>
                <a:spcPct val="100000"/>
              </a:lnSpc>
            </a:pPr>
            <a:endParaRPr lang="it-IT" sz="1050" spc="-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561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stemma_rosso_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itolo 13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8388350" cy="765175"/>
          </a:xfrm>
          <a:solidFill>
            <a:srgbClr val="FF0000"/>
          </a:solidFill>
        </p:spPr>
        <p:txBody>
          <a:bodyPr/>
          <a:lstStyle/>
          <a:p>
            <a:pPr algn="l"/>
            <a:r>
              <a:rPr lang="it-IT" sz="2800" b="1" spc="-1" dirty="0" smtClean="0">
                <a:solidFill>
                  <a:schemeClr val="bg1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Per localizzazione</a:t>
            </a:r>
            <a:endParaRPr lang="it-IT" sz="2800" b="1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 rot="16200000">
            <a:off x="-2438400" y="3423951"/>
            <a:ext cx="5616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GLI ALBERI </a:t>
            </a:r>
            <a:endParaRPr lang="it-IT" altLang="it-IT" sz="3200" dirty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22221"/>
              </p:ext>
            </p:extLst>
          </p:nvPr>
        </p:nvGraphicFramePr>
        <p:xfrm>
          <a:off x="971600" y="897111"/>
          <a:ext cx="1083432" cy="3021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360">
                  <a:extLst>
                    <a:ext uri="{9D8B030D-6E8A-4147-A177-3AD203B41FA5}">
                      <a16:colId xmlns:a16="http://schemas.microsoft.com/office/drawing/2014/main" val="82215298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604100700"/>
                    </a:ext>
                  </a:extLst>
                </a:gridCol>
              </a:tblGrid>
              <a:tr h="78614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Municipio</a:t>
                      </a:r>
                      <a:endParaRPr lang="it-IT" sz="1100" b="1" i="0" u="none" strike="noStrike">
                        <a:solidFill>
                          <a:srgbClr val="0D0D0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n. </a:t>
                      </a:r>
                      <a:br>
                        <a:rPr lang="it-IT" sz="1100" u="none" strike="noStrike" dirty="0">
                          <a:effectLst/>
                        </a:rPr>
                      </a:br>
                      <a:r>
                        <a:rPr lang="it-IT" sz="1100" u="none" strike="noStrike" dirty="0">
                          <a:effectLst/>
                        </a:rPr>
                        <a:t>alberi</a:t>
                      </a:r>
                      <a:endParaRPr lang="it-IT" sz="1100" b="1" i="0" u="none" strike="noStrike" dirty="0">
                        <a:solidFill>
                          <a:srgbClr val="0D0D0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60449897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15.114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4318715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19.032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4263091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24.587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37226258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27.706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6939651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25.432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55666322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29.820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69254743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35.803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37557798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51.370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31978477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28.753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33373813"/>
                  </a:ext>
                </a:extLst>
              </a:tr>
              <a:tr h="22351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 dirty="0">
                          <a:effectLst/>
                        </a:rPr>
                        <a:t>257.617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05026147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895894"/>
            <a:ext cx="4504310" cy="30224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836095"/>
            <a:ext cx="5085186" cy="2987625"/>
          </a:xfrm>
          <a:prstGeom prst="rect">
            <a:avLst/>
          </a:prstGeom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871512"/>
              </p:ext>
            </p:extLst>
          </p:nvPr>
        </p:nvGraphicFramePr>
        <p:xfrm>
          <a:off x="1835697" y="4806032"/>
          <a:ext cx="2039754" cy="1047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918">
                  <a:extLst>
                    <a:ext uri="{9D8B030D-6E8A-4147-A177-3AD203B41FA5}">
                      <a16:colId xmlns:a16="http://schemas.microsoft.com/office/drawing/2014/main" val="775118239"/>
                    </a:ext>
                  </a:extLst>
                </a:gridCol>
                <a:gridCol w="679918">
                  <a:extLst>
                    <a:ext uri="{9D8B030D-6E8A-4147-A177-3AD203B41FA5}">
                      <a16:colId xmlns:a16="http://schemas.microsoft.com/office/drawing/2014/main" val="158268943"/>
                    </a:ext>
                  </a:extLst>
                </a:gridCol>
                <a:gridCol w="679918">
                  <a:extLst>
                    <a:ext uri="{9D8B030D-6E8A-4147-A177-3AD203B41FA5}">
                      <a16:colId xmlns:a16="http://schemas.microsoft.com/office/drawing/2014/main" val="387242575"/>
                    </a:ext>
                  </a:extLst>
                </a:gridCol>
              </a:tblGrid>
              <a:tr h="67945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Filari 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Parchi e giardini in genere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Scuole edifici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2509613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72.315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161.517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23.689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608512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 dirty="0">
                          <a:effectLst/>
                        </a:rPr>
                        <a:t>257.521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31632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55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291" name="Picture 3" descr="stemma_rosso_tra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4" name="Text Box 1033"/>
          <p:cNvSpPr txBox="1">
            <a:spLocks noChangeArrowheads="1"/>
          </p:cNvSpPr>
          <p:nvPr/>
        </p:nvSpPr>
        <p:spPr bwMode="auto">
          <a:xfrm>
            <a:off x="755650" y="6396038"/>
            <a:ext cx="8388350" cy="4619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endParaRPr lang="it-IT" altLang="it-IT" sz="24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itolo 13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8388350" cy="765175"/>
          </a:xfrm>
          <a:solidFill>
            <a:srgbClr val="FF0000"/>
          </a:solidFill>
        </p:spPr>
        <p:txBody>
          <a:bodyPr/>
          <a:lstStyle/>
          <a:p>
            <a:pPr algn="l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it-IT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controlli sugli alberi</a:t>
            </a:r>
            <a:endParaRPr lang="it-IT" sz="3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 bwMode="auto">
          <a:xfrm>
            <a:off x="982663" y="925513"/>
            <a:ext cx="7843837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normAutofit lnSpcReduction="10000"/>
          </a:bodyPr>
          <a:lstStyle/>
          <a:p>
            <a:pPr defTabSz="957263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1500" dirty="0">
                <a:solidFill>
                  <a:schemeClr val="bg1"/>
                </a:solidFill>
                <a:latin typeface="+mn-lt"/>
              </a:rPr>
              <a:t>Gli alberi vengono sottoposti a:</a:t>
            </a:r>
          </a:p>
          <a:p>
            <a:pPr defTabSz="957263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500" b="1" u="sng" dirty="0">
                <a:solidFill>
                  <a:schemeClr val="bg1"/>
                </a:solidFill>
                <a:latin typeface="+mn-lt"/>
              </a:rPr>
              <a:t>Monitoraggio</a:t>
            </a:r>
            <a:r>
              <a:rPr lang="it-IT" sz="1500" dirty="0">
                <a:solidFill>
                  <a:schemeClr val="bg1"/>
                </a:solidFill>
                <a:latin typeface="+mn-lt"/>
              </a:rPr>
              <a:t>: evidenzia alberi con anomalie (es. funghi, cavità) ed innesca la richiesta di una analisi approfondita (VTA) condotta da arboricoltori</a:t>
            </a:r>
            <a:endParaRPr lang="it-IT" sz="1600" dirty="0">
              <a:solidFill>
                <a:schemeClr val="bg1"/>
              </a:solidFill>
              <a:latin typeface="+mn-lt"/>
            </a:endParaRPr>
          </a:p>
          <a:p>
            <a:pPr defTabSz="957263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it-IT" sz="1600" dirty="0">
              <a:solidFill>
                <a:schemeClr val="bg1"/>
              </a:solidFill>
              <a:latin typeface="+mn-lt"/>
            </a:endParaRPr>
          </a:p>
          <a:p>
            <a:pPr defTabSz="957263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it-IT" sz="1400" dirty="0">
              <a:latin typeface="+mn-lt"/>
            </a:endParaRPr>
          </a:p>
          <a:p>
            <a:pPr defTabSz="957263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it-IT" sz="1400" dirty="0">
              <a:latin typeface="+mn-lt"/>
            </a:endParaRPr>
          </a:p>
          <a:p>
            <a:pPr marL="763588" lvl="1" indent="-285750" defTabSz="957263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it-IT" sz="1000" dirty="0">
              <a:latin typeface="+mn-lt"/>
            </a:endParaRPr>
          </a:p>
          <a:p>
            <a:pPr defTabSz="957263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it-IT" sz="1400" dirty="0">
              <a:latin typeface="+mn-lt"/>
            </a:endParaRPr>
          </a:p>
        </p:txBody>
      </p:sp>
      <p:pic>
        <p:nvPicPr>
          <p:cNvPr id="727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3505483"/>
            <a:ext cx="4713748" cy="28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7"/>
          <p:cNvSpPr txBox="1">
            <a:spLocks noChangeArrowheads="1"/>
          </p:cNvSpPr>
          <p:nvPr/>
        </p:nvSpPr>
        <p:spPr bwMode="auto">
          <a:xfrm>
            <a:off x="5796136" y="3630613"/>
            <a:ext cx="320690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57263"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Ogni scheda viene verificata da tecnici qualificati </a:t>
            </a:r>
            <a:r>
              <a:rPr lang="it-IT" sz="1600" dirty="0" smtClean="0">
                <a:solidFill>
                  <a:schemeClr val="bg1"/>
                </a:solidFill>
                <a:latin typeface="+mn-lt"/>
              </a:rPr>
              <a:t>dell’Area.  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M</a:t>
            </a:r>
            <a:r>
              <a:rPr lang="it-IT" sz="1600" dirty="0" smtClean="0">
                <a:solidFill>
                  <a:schemeClr val="bg1"/>
                </a:solidFill>
                <a:latin typeface="+mn-lt"/>
              </a:rPr>
              <a:t>antenuta 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in archivio quale «fotografia» dell’albero ad una certa data e servirà da confronto nelle analisi successive. </a:t>
            </a:r>
          </a:p>
          <a:p>
            <a:pPr defTabSz="957263"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Tutte le prove effettuate sono correlate alla scheda.</a:t>
            </a:r>
          </a:p>
        </p:txBody>
      </p:sp>
      <p:sp>
        <p:nvSpPr>
          <p:cNvPr id="21" name="CasellaDiTesto 6"/>
          <p:cNvSpPr txBox="1">
            <a:spLocks noChangeArrowheads="1"/>
          </p:cNvSpPr>
          <p:nvPr/>
        </p:nvSpPr>
        <p:spPr bwMode="auto">
          <a:xfrm>
            <a:off x="1033835" y="3168934"/>
            <a:ext cx="810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57263"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Ad ogni albero analizzato viene associata una scheda che ne riassume le caratteristiche</a:t>
            </a:r>
          </a:p>
        </p:txBody>
      </p:sp>
      <p:sp>
        <p:nvSpPr>
          <p:cNvPr id="16" name="Sottotitolo 2"/>
          <p:cNvSpPr txBox="1">
            <a:spLocks/>
          </p:cNvSpPr>
          <p:nvPr/>
        </p:nvSpPr>
        <p:spPr bwMode="auto">
          <a:xfrm>
            <a:off x="985838" y="1687513"/>
            <a:ext cx="7843837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normAutofit lnSpcReduction="10000"/>
          </a:bodyPr>
          <a:lstStyle/>
          <a:p>
            <a:pPr defTabSz="957263" eaLnBrk="0" hangingPunct="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500" b="1" u="sng" dirty="0">
                <a:solidFill>
                  <a:schemeClr val="bg1"/>
                </a:solidFill>
                <a:latin typeface="+mn-lt"/>
              </a:rPr>
              <a:t>Analisi albero (VTA)</a:t>
            </a:r>
            <a:r>
              <a:rPr lang="it-IT" sz="1500" dirty="0">
                <a:solidFill>
                  <a:schemeClr val="bg1"/>
                </a:solidFill>
                <a:latin typeface="+mn-lt"/>
              </a:rPr>
              <a:t>:  sono analizzati gli alberi con dimensioni diametro &gt; 30cm (adulti) con tempistiche definite dal protocollo vigente.    Ad integrazione del controllo VTA vengono eseguiti, nei casi dubbi, ulteriori approfondimenti quali: prove di trazione, tomografie ed analisi dell’apparato radicale eseguendo scavi in modalità non </a:t>
            </a:r>
            <a:r>
              <a:rPr lang="it-IT" sz="1500" dirty="0" smtClean="0">
                <a:solidFill>
                  <a:schemeClr val="bg1"/>
                </a:solidFill>
                <a:latin typeface="+mn-lt"/>
              </a:rPr>
              <a:t>invasiva</a:t>
            </a:r>
            <a:endParaRPr lang="it-IT" sz="1000" dirty="0">
              <a:latin typeface="+mn-lt"/>
            </a:endParaRPr>
          </a:p>
          <a:p>
            <a:pPr defTabSz="957263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it-IT" sz="1400" dirty="0">
              <a:latin typeface="+mn-lt"/>
            </a:endParaRPr>
          </a:p>
        </p:txBody>
      </p:sp>
      <p:sp>
        <p:nvSpPr>
          <p:cNvPr id="17" name="CasellaDiTesto 6"/>
          <p:cNvSpPr txBox="1">
            <a:spLocks noChangeArrowheads="1"/>
          </p:cNvSpPr>
          <p:nvPr/>
        </p:nvSpPr>
        <p:spPr bwMode="auto">
          <a:xfrm>
            <a:off x="1009163" y="2754352"/>
            <a:ext cx="43692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57263">
              <a:defRPr/>
            </a:pPr>
            <a:r>
              <a:rPr lang="it-IT" sz="1600" b="1" u="sng" dirty="0" smtClean="0">
                <a:solidFill>
                  <a:schemeClr val="bg1"/>
                </a:solidFill>
                <a:latin typeface="+mn-lt"/>
              </a:rPr>
              <a:t>Numero degli alberi oggetto di analisi VTA:</a:t>
            </a:r>
            <a:endParaRPr lang="it-IT" sz="1600" b="1" u="sng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654776" y="2674805"/>
            <a:ext cx="1127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57263">
              <a:defRPr/>
            </a:pPr>
            <a:r>
              <a:rPr lang="it-IT" sz="2400" dirty="0" smtClean="0">
                <a:solidFill>
                  <a:schemeClr val="bg1"/>
                </a:solidFill>
                <a:latin typeface="+mn-lt"/>
              </a:rPr>
              <a:t>41.534</a:t>
            </a:r>
            <a:endParaRPr lang="it-IT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CasellaDiTesto 6"/>
          <p:cNvSpPr txBox="1">
            <a:spLocks noChangeArrowheads="1"/>
          </p:cNvSpPr>
          <p:nvPr/>
        </p:nvSpPr>
        <p:spPr bwMode="auto">
          <a:xfrm>
            <a:off x="1157505" y="6432193"/>
            <a:ext cx="4305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57263">
              <a:defRPr/>
            </a:pPr>
            <a:r>
              <a:rPr lang="it-IT" sz="1600" b="1" u="sng" dirty="0" smtClean="0">
                <a:solidFill>
                  <a:schemeClr val="bg1"/>
                </a:solidFill>
                <a:latin typeface="+mn-lt"/>
              </a:rPr>
              <a:t>Numero totale delle analisi VTA archiviate</a:t>
            </a:r>
            <a:r>
              <a:rPr lang="it-IT" sz="1600" dirty="0" smtClean="0">
                <a:solidFill>
                  <a:schemeClr val="bg1"/>
                </a:solidFill>
                <a:latin typeface="+mn-lt"/>
              </a:rPr>
              <a:t>:</a:t>
            </a:r>
            <a:endParaRPr lang="it-IT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CasellaDiTesto 6"/>
          <p:cNvSpPr txBox="1">
            <a:spLocks noChangeArrowheads="1"/>
          </p:cNvSpPr>
          <p:nvPr/>
        </p:nvSpPr>
        <p:spPr bwMode="auto">
          <a:xfrm>
            <a:off x="5569015" y="6365874"/>
            <a:ext cx="1298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323.323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 rot="16200000">
            <a:off x="-2438400" y="3423951"/>
            <a:ext cx="5616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V T A</a:t>
            </a:r>
            <a:endParaRPr lang="it-IT" altLang="it-IT" sz="3200" dirty="0">
              <a:solidFill>
                <a:schemeClr val="bg1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149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20" grpId="0" autoUpdateAnimBg="0"/>
      <p:bldP spid="21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291" name="Picture 3" descr="stemma_rosso_tra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itolo 13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8388350" cy="765175"/>
          </a:xfrm>
          <a:solidFill>
            <a:srgbClr val="FF0000"/>
          </a:solidFill>
        </p:spPr>
        <p:txBody>
          <a:bodyPr/>
          <a:lstStyle/>
          <a:p>
            <a:pPr algn="l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it-IT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controlli sugli alberi</a:t>
            </a:r>
            <a:endParaRPr lang="it-IT" sz="3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 rot="16200000">
            <a:off x="-2438400" y="3423951"/>
            <a:ext cx="5616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3200" dirty="0" smtClean="0">
                <a:solidFill>
                  <a:schemeClr val="bg1"/>
                </a:solidFill>
                <a:cs typeface="Arial" charset="0"/>
              </a:rPr>
              <a:t>V T A</a:t>
            </a:r>
            <a:endParaRPr lang="it-IT" altLang="it-IT" sz="3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772816"/>
            <a:ext cx="5576151" cy="3528412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86283"/>
              </p:ext>
            </p:extLst>
          </p:nvPr>
        </p:nvGraphicFramePr>
        <p:xfrm>
          <a:off x="1322447" y="1123075"/>
          <a:ext cx="1837047" cy="1299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349">
                  <a:extLst>
                    <a:ext uri="{9D8B030D-6E8A-4147-A177-3AD203B41FA5}">
                      <a16:colId xmlns:a16="http://schemas.microsoft.com/office/drawing/2014/main" val="2577116975"/>
                    </a:ext>
                  </a:extLst>
                </a:gridCol>
                <a:gridCol w="612349">
                  <a:extLst>
                    <a:ext uri="{9D8B030D-6E8A-4147-A177-3AD203B41FA5}">
                      <a16:colId xmlns:a16="http://schemas.microsoft.com/office/drawing/2014/main" val="1363868548"/>
                    </a:ext>
                  </a:extLst>
                </a:gridCol>
                <a:gridCol w="612349">
                  <a:extLst>
                    <a:ext uri="{9D8B030D-6E8A-4147-A177-3AD203B41FA5}">
                      <a16:colId xmlns:a16="http://schemas.microsoft.com/office/drawing/2014/main" val="3049663379"/>
                    </a:ext>
                  </a:extLst>
                </a:gridCol>
              </a:tblGrid>
              <a:tr h="86632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/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VTA:</a:t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Filari </a:t>
                      </a:r>
                      <a:br>
                        <a:rPr lang="it-IT" sz="1100" u="none" strike="noStrike">
                          <a:effectLst/>
                        </a:rPr>
                      </a:b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VTA:</a:t>
                      </a:r>
                      <a:br>
                        <a:rPr lang="it-IT" sz="1100" u="none" strike="noStrike" dirty="0">
                          <a:effectLst/>
                        </a:rPr>
                      </a:br>
                      <a:r>
                        <a:rPr lang="it-IT" sz="1100" u="none" strike="noStrike" dirty="0">
                          <a:effectLst/>
                        </a:rPr>
                        <a:t>Parchi e giardini in genere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VTA:</a:t>
                      </a:r>
                      <a:br>
                        <a:rPr lang="it-IT" sz="1100" u="none" strike="noStrike" dirty="0">
                          <a:effectLst/>
                        </a:rPr>
                      </a:br>
                      <a:r>
                        <a:rPr lang="it-IT" sz="1100" u="none" strike="noStrike" dirty="0">
                          <a:effectLst/>
                        </a:rPr>
                        <a:t>Scuole edifici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59099674"/>
                  </a:ext>
                </a:extLst>
              </a:tr>
              <a:tr h="216580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19.297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15.129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>
                          <a:effectLst/>
                        </a:rPr>
                        <a:t>6.928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85757827"/>
                  </a:ext>
                </a:extLst>
              </a:tr>
              <a:tr h="21658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 dirty="0">
                          <a:effectLst/>
                        </a:rPr>
                        <a:t>41.354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0642292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609513"/>
              </p:ext>
            </p:extLst>
          </p:nvPr>
        </p:nvGraphicFramePr>
        <p:xfrm>
          <a:off x="1117021" y="3252218"/>
          <a:ext cx="2247900" cy="32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1753487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746537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457208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36996779"/>
                    </a:ext>
                  </a:extLst>
                </a:gridCol>
              </a:tblGrid>
              <a:tr h="94895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Municpio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/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VTA:</a:t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Filari </a:t>
                      </a:r>
                      <a:br>
                        <a:rPr lang="it-IT" sz="1100" u="none" strike="noStrike">
                          <a:effectLst/>
                        </a:rPr>
                      </a:b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VTA:</a:t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Parchi e giardini in genere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VTA:</a:t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Scuole edifici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92126127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2.773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3.794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337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790855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442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1.256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617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47507566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3.503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999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392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92560833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1.942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1.099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688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9423712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892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1.272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797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3653273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1.488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2.200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740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0033630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2.195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970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947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24132880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3.609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2.560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1.395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8304479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2.453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979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1.015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41402814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19.297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15.129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6.928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3601988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>
                          <a:effectLst/>
                        </a:rPr>
                        <a:t>41.354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04148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14539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7107" name="Picture 3" descr="stemma_rosso_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DA2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Titolo 8"/>
          <p:cNvSpPr txBox="1">
            <a:spLocks/>
          </p:cNvSpPr>
          <p:nvPr/>
        </p:nvSpPr>
        <p:spPr bwMode="auto">
          <a:xfrm>
            <a:off x="755650" y="0"/>
            <a:ext cx="8388350" cy="7651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 err="1" smtClean="0">
                <a:solidFill>
                  <a:schemeClr val="bg1"/>
                </a:solidFill>
              </a:rPr>
              <a:t>Alberi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cosa</a:t>
            </a:r>
            <a:r>
              <a:rPr lang="en-US" sz="2800" dirty="0" smtClean="0">
                <a:solidFill>
                  <a:schemeClr val="bg1"/>
                </a:solidFill>
              </a:rPr>
              <a:t> è </a:t>
            </a:r>
            <a:r>
              <a:rPr lang="en-US" sz="2800" dirty="0" err="1" smtClean="0">
                <a:solidFill>
                  <a:schemeClr val="bg1"/>
                </a:solidFill>
              </a:rPr>
              <a:t>previsto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5A83E490-C38F-D4AB-BAA0-E55149920B05}"/>
              </a:ext>
            </a:extLst>
          </p:cNvPr>
          <p:cNvSpPr txBox="1">
            <a:spLocks/>
          </p:cNvSpPr>
          <p:nvPr/>
        </p:nvSpPr>
        <p:spPr>
          <a:xfrm>
            <a:off x="768351" y="1021657"/>
            <a:ext cx="8361138" cy="3099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u="sng" dirty="0" smtClean="0">
                <a:solidFill>
                  <a:schemeClr val="bg1"/>
                </a:solidFill>
                <a:latin typeface="Arial" charset="0"/>
              </a:rPr>
              <a:t>MESSA A DIMORA ALBERATURE IN SOSTITUZIONE DI QUELLE ABBATTUTE E NUOVE PIANTE (MS)</a:t>
            </a: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Alberi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a pronto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effetto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circonferenza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cm 21/25 (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latifoglie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) / m. 4-4,5 (conifer)</a:t>
            </a: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Formazione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buca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adeguata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Sistema di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tutoraggio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con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pali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e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legature</a:t>
            </a:r>
            <a:endParaRPr lang="en-US" sz="1600" dirty="0" smtClean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Terra di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coltura</a:t>
            </a:r>
            <a:endParaRPr lang="en-US" sz="1600" dirty="0" smtClean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Concimazioni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/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Terriccio</a:t>
            </a:r>
            <a:endParaRPr lang="en-US" sz="1600" dirty="0" smtClean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Tubo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corrugato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per sub-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irrigazione</a:t>
            </a:r>
            <a:endParaRPr lang="en-US" sz="1600" dirty="0" smtClean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rial" charset="0"/>
              </a:rPr>
              <a:t>Formazione</a:t>
            </a:r>
            <a:r>
              <a:rPr lang="en-US" sz="1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1600" dirty="0" smtClean="0">
                <a:solidFill>
                  <a:schemeClr val="bg1"/>
                </a:solidFill>
                <a:latin typeface="Arial" charset="0"/>
              </a:rPr>
              <a:t>conca (tazza o tornello)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Protezioni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del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colletto</a:t>
            </a:r>
            <a:endParaRPr lang="en-US" sz="1600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5A83E490-C38F-D4AB-BAA0-E55149920B05}"/>
              </a:ext>
            </a:extLst>
          </p:cNvPr>
          <p:cNvSpPr txBox="1">
            <a:spLocks/>
          </p:cNvSpPr>
          <p:nvPr/>
        </p:nvSpPr>
        <p:spPr>
          <a:xfrm>
            <a:off x="752054" y="4365104"/>
            <a:ext cx="836113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u="sng" dirty="0" smtClean="0">
                <a:solidFill>
                  <a:schemeClr val="bg1"/>
                </a:solidFill>
                <a:latin typeface="Arial" charset="0"/>
              </a:rPr>
              <a:t>IRRIGAZIONI DI SOCCORSO</a:t>
            </a: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Per le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piante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messe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dimora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nei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tre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anni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precedenti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da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qualsiasi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soggetto</a:t>
            </a:r>
            <a:endParaRPr lang="en-US" sz="1600" dirty="0" smtClean="0">
              <a:solidFill>
                <a:schemeClr val="bg1"/>
              </a:solidFill>
              <a:latin typeface="Arial" charset="0"/>
            </a:endParaRP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D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aprile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settembre</a:t>
            </a:r>
            <a:r>
              <a:rPr lang="en-US" sz="16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180975" lvl="1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15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interventi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marL="361950" lvl="2" indent="-180975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rial" charset="0"/>
              </a:rPr>
              <a:t>a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prile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2 /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</a:rPr>
              <a:t>m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aggio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2 /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</a:rPr>
              <a:t>g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iugno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3 /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luglio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3 /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agosto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3 /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</a:rPr>
              <a:t>settembre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2</a:t>
            </a:r>
          </a:p>
        </p:txBody>
      </p:sp>
      <p:sp>
        <p:nvSpPr>
          <p:cNvPr id="2" name="CasellaDiTesto 1"/>
          <p:cNvSpPr txBox="1"/>
          <p:nvPr/>
        </p:nvSpPr>
        <p:spPr bwMode="auto">
          <a:xfrm>
            <a:off x="-59050" y="764556"/>
            <a:ext cx="830997" cy="609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it-IT" sz="4200" b="1" dirty="0" smtClean="0">
                <a:solidFill>
                  <a:schemeClr val="bg1"/>
                </a:solidFill>
                <a:cs typeface="Arial" charset="0"/>
              </a:rPr>
              <a:t>CAPITOLATO</a:t>
            </a:r>
            <a:endParaRPr lang="it-IT" sz="42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483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7|0.6|0.5|0.5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6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6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0.8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|0.6|0.6|0.7|1.7"/>
</p:tagLst>
</file>

<file path=ppt/theme/theme1.xml><?xml version="1.0" encoding="utf-8"?>
<a:theme xmlns:a="http://schemas.openxmlformats.org/drawingml/2006/main" name="Tema di Office">
  <a:themeElements>
    <a:clrScheme name="Gianni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an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3200" dirty="0">
            <a:solidFill>
              <a:schemeClr val="bg1"/>
            </a:solidFill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6195</TotalTime>
  <Words>978</Words>
  <Application>Microsoft Office PowerPoint</Application>
  <PresentationFormat>Presentazione su schermo (4:3)</PresentationFormat>
  <Paragraphs>222</Paragraphs>
  <Slides>16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DejaVu Sans</vt:lpstr>
      <vt:lpstr>Milano</vt:lpstr>
      <vt:lpstr>Tema di Office</vt:lpstr>
      <vt:lpstr>13 maggio 2023</vt:lpstr>
      <vt:lpstr>Gestione del verde  Dati del comune di Milano</vt:lpstr>
      <vt:lpstr> Gestione del verde  </vt:lpstr>
      <vt:lpstr>Presentazione standard di PowerPoint</vt:lpstr>
      <vt:lpstr>Per genere</vt:lpstr>
      <vt:lpstr>Per localizzazione</vt:lpstr>
      <vt:lpstr>I controlli sugli alberi</vt:lpstr>
      <vt:lpstr>I controlli sugli alberi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13 maggio 2023</vt:lpstr>
    </vt:vector>
  </TitlesOfParts>
  <Company>Comune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giovanni.crespi</dc:creator>
  <cp:lastModifiedBy>Riccardo Angelo Tere Gusti</cp:lastModifiedBy>
  <cp:revision>476</cp:revision>
  <cp:lastPrinted>2012-05-18T11:19:12Z</cp:lastPrinted>
  <dcterms:created xsi:type="dcterms:W3CDTF">2011-01-18T08:49:40Z</dcterms:created>
  <dcterms:modified xsi:type="dcterms:W3CDTF">2023-05-12T14:35:00Z</dcterms:modified>
</cp:coreProperties>
</file>