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4" r:id="rId2"/>
  </p:sldMasterIdLst>
  <p:notesMasterIdLst>
    <p:notesMasterId r:id="rId15"/>
  </p:notesMasterIdLst>
  <p:sldIdLst>
    <p:sldId id="309" r:id="rId3"/>
    <p:sldId id="319" r:id="rId4"/>
    <p:sldId id="390" r:id="rId5"/>
    <p:sldId id="386" r:id="rId6"/>
    <p:sldId id="335" r:id="rId7"/>
    <p:sldId id="388" r:id="rId8"/>
    <p:sldId id="387" r:id="rId9"/>
    <p:sldId id="311" r:id="rId10"/>
    <p:sldId id="397" r:id="rId11"/>
    <p:sldId id="394" r:id="rId12"/>
    <p:sldId id="331" r:id="rId13"/>
    <p:sldId id="396" r:id="rId14"/>
  </p:sldIdLst>
  <p:sldSz cx="24384000" cy="13716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Helvetica Neue" panose="02000503000000020004" pitchFamily="2" charset="0"/>
      <p:regular r:id="rId20"/>
      <p:bold r:id="rId21"/>
      <p:italic r:id="rId22"/>
      <p:boldItalic r:id="rId23"/>
    </p:embeddedFont>
    <p:embeddedFont>
      <p:font typeface="Helvetica Neue Light" panose="02000403000000020004" pitchFamily="2" charset="0"/>
      <p:regular r:id="rId24"/>
      <p:bold r:id="rId25"/>
      <p:italic r:id="rId26"/>
      <p:boldItalic r:id="rId27"/>
    </p:embeddedFont>
    <p:embeddedFont>
      <p:font typeface="Tw Cen MT" panose="020B0602020104020603" pitchFamily="34" charset="77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2" roundtripDataSignature="AMtx7mhB5Uk1ia6AX8ix5MJxWEz4fyzm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/>
    <p:restoredTop sz="94599"/>
  </p:normalViewPr>
  <p:slideViewPr>
    <p:cSldViewPr snapToGrid="0">
      <p:cViewPr varScale="1">
        <p:scale>
          <a:sx n="50" d="100"/>
          <a:sy n="50" d="100"/>
        </p:scale>
        <p:origin x="7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8" Type="http://schemas.openxmlformats.org/officeDocument/2006/relationships/slide" Target="slides/slide6.xml"/><Relationship Id="rId7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</a:pPr>
            <a:endParaRPr/>
          </a:p>
        </p:txBody>
      </p:sp>
      <p:sp>
        <p:nvSpPr>
          <p:cNvPr id="157" name="Google Shape;1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7932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>
            <a:extLst>
              <a:ext uri="{FF2B5EF4-FFF2-40B4-BE49-F238E27FC236}">
                <a16:creationId xmlns:a16="http://schemas.microsoft.com/office/drawing/2014/main" id="{FBFCC1EA-59D1-49F3-BFA3-B0EED9FE7F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Espace réservé des commentaires 2">
            <a:extLst>
              <a:ext uri="{FF2B5EF4-FFF2-40B4-BE49-F238E27FC236}">
                <a16:creationId xmlns:a16="http://schemas.microsoft.com/office/drawing/2014/main" id="{25D6E8F0-0F59-47C6-8729-02B86703A4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BE" altLang="fr-FR"/>
          </a:p>
        </p:txBody>
      </p:sp>
      <p:sp>
        <p:nvSpPr>
          <p:cNvPr id="21508" name="Espace réservé du numéro de diapositive 3">
            <a:extLst>
              <a:ext uri="{FF2B5EF4-FFF2-40B4-BE49-F238E27FC236}">
                <a16:creationId xmlns:a16="http://schemas.microsoft.com/office/drawing/2014/main" id="{6F67E5A1-9F6E-48F0-B134-FFB9B19562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B97E5-7B18-49BE-8EA2-DF416BA1B49D}" type="slidenum">
              <a:rPr kumimoji="0" lang="nl-BE" alt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BE" alt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610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6308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</a:pPr>
            <a:endParaRPr/>
          </a:p>
        </p:txBody>
      </p:sp>
      <p:sp>
        <p:nvSpPr>
          <p:cNvPr id="157" name="Google Shape;1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0572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430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9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zione">
  <p:cSld name="Citazion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6"/>
          <p:cNvSpPr txBox="1">
            <a:spLocks noGrp="1"/>
          </p:cNvSpPr>
          <p:nvPr>
            <p:ph type="body" idx="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i="1"/>
            </a:lvl1pPr>
            <a:lvl2pPr marL="914400" lvl="1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76"/>
          <p:cNvSpPr txBox="1">
            <a:spLocks noGrp="1"/>
          </p:cNvSpPr>
          <p:nvPr>
            <p:ph type="body" idx="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76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">
  <p:cSld name="Foto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7"/>
          <p:cNvSpPr>
            <a:spLocks noGrp="1"/>
          </p:cNvSpPr>
          <p:nvPr>
            <p:ph type="pic" idx="2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77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68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68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68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68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8"/>
          <p:cNvSpPr txBox="1"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libri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78"/>
          <p:cNvSpPr txBox="1"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 sz="4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 sz="4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78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78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8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9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79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79"/>
          <p:cNvSpPr txBox="1">
            <a:spLocks noGrp="1"/>
          </p:cNvSpPr>
          <p:nvPr>
            <p:ph type="body" idx="2"/>
          </p:nvPr>
        </p:nvSpPr>
        <p:spPr>
          <a:xfrm>
            <a:off x="12344400" y="3651250"/>
            <a:ext cx="10363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79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79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79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0"/>
          <p:cNvSpPr txBox="1"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80"/>
          <p:cNvSpPr txBox="1"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9pPr>
          </a:lstStyle>
          <a:p>
            <a:endParaRPr/>
          </a:p>
        </p:txBody>
      </p:sp>
      <p:sp>
        <p:nvSpPr>
          <p:cNvPr id="108" name="Google Shape;108;p80"/>
          <p:cNvSpPr txBox="1">
            <a:spLocks noGrp="1"/>
          </p:cNvSpPr>
          <p:nvPr>
            <p:ph type="body" idx="2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80"/>
          <p:cNvSpPr txBox="1">
            <a:spLocks noGrp="1"/>
          </p:cNvSpPr>
          <p:nvPr>
            <p:ph type="body" idx="3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9pPr>
          </a:lstStyle>
          <a:p>
            <a:endParaRPr/>
          </a:p>
        </p:txBody>
      </p:sp>
      <p:sp>
        <p:nvSpPr>
          <p:cNvPr id="110" name="Google Shape;110;p80"/>
          <p:cNvSpPr txBox="1">
            <a:spLocks noGrp="1"/>
          </p:cNvSpPr>
          <p:nvPr>
            <p:ph type="body" idx="4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80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80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80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1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81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81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1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2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82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82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3"/>
          <p:cNvSpPr txBox="1"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83"/>
          <p:cNvSpPr txBox="1">
            <a:spLocks noGrp="1"/>
          </p:cNvSpPr>
          <p:nvPr>
            <p:ph type="body"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6350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400"/>
              <a:buChar char="•"/>
              <a:defRPr sz="6400"/>
            </a:lvl1pPr>
            <a:lvl2pPr marL="914400" lvl="1" indent="-584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600"/>
              <a:buChar char="•"/>
              <a:defRPr sz="56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4pPr>
            <a:lvl5pPr marL="2286000" lvl="4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5pPr>
            <a:lvl6pPr marL="2743200" lvl="5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6pPr>
            <a:lvl7pPr marL="3200400" lvl="6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7pPr>
            <a:lvl8pPr marL="3657600" lvl="7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8pPr>
            <a:lvl9pPr marL="4114800" lvl="8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9pPr>
          </a:lstStyle>
          <a:p>
            <a:endParaRPr/>
          </a:p>
        </p:txBody>
      </p:sp>
      <p:sp>
        <p:nvSpPr>
          <p:cNvPr id="126" name="Google Shape;126;p83"/>
          <p:cNvSpPr txBox="1">
            <a:spLocks noGrp="1"/>
          </p:cNvSpPr>
          <p:nvPr>
            <p:ph type="body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7" name="Google Shape;127;p83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83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83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4"/>
          <p:cNvSpPr txBox="1"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84"/>
          <p:cNvSpPr>
            <a:spLocks noGrp="1"/>
          </p:cNvSpPr>
          <p:nvPr>
            <p:ph type="pic" idx="2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84"/>
          <p:cNvSpPr txBox="1">
            <a:spLocks noGrp="1"/>
          </p:cNvSpPr>
          <p:nvPr>
            <p:ph type="body" idx="1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4" name="Google Shape;134;p84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84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84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 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0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Calibri"/>
              <a:buNone/>
              <a:defRPr sz="120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0"/>
          <p:cNvSpPr txBox="1">
            <a:spLocks noGrp="1"/>
          </p:cNvSpPr>
          <p:nvPr>
            <p:ph type="body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60"/>
          <p:cNvSpPr txBox="1">
            <a:spLocks noGrp="1"/>
          </p:cNvSpPr>
          <p:nvPr>
            <p:ph type="sldNum" idx="12"/>
          </p:nvPr>
        </p:nvSpPr>
        <p:spPr>
          <a:xfrm>
            <a:off x="22203132" y="12835910"/>
            <a:ext cx="504468" cy="48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 sz="2400" b="0" i="0" u="none" strike="noStrike" cap="non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85"/>
          <p:cNvSpPr txBox="1">
            <a:spLocks noGrp="1"/>
          </p:cNvSpPr>
          <p:nvPr>
            <p:ph type="body" idx="1"/>
          </p:nvPr>
        </p:nvSpPr>
        <p:spPr>
          <a:xfrm rot="5400000">
            <a:off x="7840662" y="-2513012"/>
            <a:ext cx="8702676" cy="210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85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85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5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6"/>
          <p:cNvSpPr txBox="1">
            <a:spLocks noGrp="1"/>
          </p:cNvSpPr>
          <p:nvPr>
            <p:ph type="title"/>
          </p:nvPr>
        </p:nvSpPr>
        <p:spPr>
          <a:xfrm rot="5400000">
            <a:off x="14266862" y="3913188"/>
            <a:ext cx="11623676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86"/>
          <p:cNvSpPr txBox="1">
            <a:spLocks noGrp="1"/>
          </p:cNvSpPr>
          <p:nvPr>
            <p:ph type="body" idx="1"/>
          </p:nvPr>
        </p:nvSpPr>
        <p:spPr>
          <a:xfrm rot="5400000">
            <a:off x="3598862" y="-1192212"/>
            <a:ext cx="11623676" cy="15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86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86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86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103" y="520700"/>
            <a:ext cx="17885832" cy="228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48835" y="3479800"/>
            <a:ext cx="10769600" cy="8851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24835" y="3479800"/>
            <a:ext cx="10769600" cy="8851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A4E52D1-0EAE-420D-AA31-5B83FB21CD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B1FA9C-A59C-4154-A9F8-BD5B3BF46F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CD78FAE-7189-492A-99FB-3996277228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pPr>
              <a:defRPr/>
            </a:pPr>
            <a:fld id="{53A1BCD0-4296-4F59-B262-CDCCB86A97D6}" type="slidenum">
              <a:rPr lang="fr-BE" altLang="fr-FR"/>
              <a:pPr>
                <a:defRPr/>
              </a:pPr>
              <a:t>‹N›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787163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- Centrato">
  <p:cSld name="Titolo - Centrat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9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9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- Verticale">
  <p:cSld name="Foto - Vertical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0"/>
          <p:cNvSpPr>
            <a:spLocks noGrp="1"/>
          </p:cNvSpPr>
          <p:nvPr>
            <p:ph type="pic" idx="2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70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0"/>
          <p:cNvSpPr txBox="1">
            <a:spLocks noGrp="1"/>
          </p:cNvSpPr>
          <p:nvPr>
            <p:ph type="body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5pPr>
            <a:lvl6pPr marL="2743200" lvl="5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0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- In alto">
  <p:cSld name="Titolo - In alto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1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1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punti elenco">
  <p:cSld name="Titolo e punti elenco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2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2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1pPr>
            <a:lvl2pPr marL="914400" lvl="1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2pPr>
            <a:lvl3pPr marL="1371600" lvl="2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3pPr>
            <a:lvl4pPr marL="1828800" lvl="3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4pPr>
            <a:lvl5pPr marL="2286000" lvl="4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5pPr>
            <a:lvl6pPr marL="2743200" lvl="5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2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, punti elenco e foto">
  <p:cSld name="Titolo, punti elenco e foto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3"/>
          <p:cNvSpPr>
            <a:spLocks noGrp="1"/>
          </p:cNvSpPr>
          <p:nvPr>
            <p:ph type="pic" idx="2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73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3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53022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/>
            </a:lvl1pPr>
            <a:lvl2pPr marL="914400" lvl="1" indent="-53022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/>
            </a:lvl2pPr>
            <a:lvl3pPr marL="1371600" lvl="2" indent="-53022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/>
            </a:lvl3pPr>
            <a:lvl4pPr marL="1828800" lvl="3" indent="-53022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/>
            </a:lvl4pPr>
            <a:lvl5pPr marL="2286000" lvl="4" indent="-53022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/>
            </a:lvl5pPr>
            <a:lvl6pPr marL="2743200" lvl="5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73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nti elenco">
  <p:cSld name="Punti elenco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4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1pPr>
            <a:lvl2pPr marL="914400" lvl="1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2pPr>
            <a:lvl3pPr marL="1371600" lvl="2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3pPr>
            <a:lvl4pPr marL="1828800" lvl="3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4pPr>
            <a:lvl5pPr marL="2286000" lvl="4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5pPr>
            <a:lvl6pPr marL="2743200" lvl="5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4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- 3 per pagina">
  <p:cSld name="Foto - 3 per pagina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5"/>
          <p:cNvSpPr>
            <a:spLocks noGrp="1"/>
          </p:cNvSpPr>
          <p:nvPr>
            <p:ph type="pic" idx="2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75"/>
          <p:cNvSpPr>
            <a:spLocks noGrp="1"/>
          </p:cNvSpPr>
          <p:nvPr>
            <p:ph type="pic" idx="3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75"/>
          <p:cNvSpPr>
            <a:spLocks noGrp="1"/>
          </p:cNvSpPr>
          <p:nvPr>
            <p:ph type="pic" idx="4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75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7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57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marR="0" lvl="0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57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3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63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63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2" name="Google Shape;72;p63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3" name="Google Shape;73;p63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24048CD-E463-E1E2-7DD8-F150BBC90750}"/>
              </a:ext>
            </a:extLst>
          </p:cNvPr>
          <p:cNvSpPr txBox="1"/>
          <p:nvPr/>
        </p:nvSpPr>
        <p:spPr>
          <a:xfrm>
            <a:off x="3544152" y="8486775"/>
            <a:ext cx="165512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b="1" dirty="0"/>
              <a:t>Panoramica sulla Forestazione Urbana:</a:t>
            </a:r>
          </a:p>
          <a:p>
            <a:pPr algn="ctr"/>
            <a:r>
              <a:rPr lang="it-IT" sz="6600" b="1" dirty="0"/>
              <a:t>L’impatto dei cambiamenti climatici sul capitale verde delle città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B0147C2-7D4F-4832-6A5A-CC4C2AEF032F}"/>
              </a:ext>
            </a:extLst>
          </p:cNvPr>
          <p:cNvSpPr txBox="1"/>
          <p:nvPr/>
        </p:nvSpPr>
        <p:spPr>
          <a:xfrm>
            <a:off x="19310346" y="12544723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Enrico Calvo</a:t>
            </a:r>
          </a:p>
        </p:txBody>
      </p:sp>
      <p:pic>
        <p:nvPicPr>
          <p:cNvPr id="8" name="Immagine 7" descr="Immagine che contiene testo, schermata, Carattere, logo&#10;&#10;Descrizione generata automaticamente">
            <a:extLst>
              <a:ext uri="{FF2B5EF4-FFF2-40B4-BE49-F238E27FC236}">
                <a16:creationId xmlns:a16="http://schemas.microsoft.com/office/drawing/2014/main" id="{59AE3AC3-95E8-6F28-0BB8-042EAEC1B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569" y="657225"/>
            <a:ext cx="14645157" cy="671512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CDEC3F6-FD7A-A3BB-1CCC-FCF4EFD0278A}"/>
              </a:ext>
            </a:extLst>
          </p:cNvPr>
          <p:cNvSpPr txBox="1"/>
          <p:nvPr/>
        </p:nvSpPr>
        <p:spPr>
          <a:xfrm>
            <a:off x="276220" y="12577227"/>
            <a:ext cx="7372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Milano, 13 maggio 2023</a:t>
            </a:r>
            <a:endParaRPr lang="it-IT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nuvola, arcobaleno, cielo&#10;&#10;Descrizione generata automaticamente">
            <a:extLst>
              <a:ext uri="{FF2B5EF4-FFF2-40B4-BE49-F238E27FC236}">
                <a16:creationId xmlns:a16="http://schemas.microsoft.com/office/drawing/2014/main" id="{B0D8E72F-183D-715D-755A-4CBF8302A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66" y="956536"/>
            <a:ext cx="4610356" cy="6603373"/>
          </a:xfrm>
          <a:prstGeom prst="rect">
            <a:avLst/>
          </a:prstGeom>
        </p:spPr>
      </p:pic>
      <p:pic>
        <p:nvPicPr>
          <p:cNvPr id="1026" name="Picture 2" descr="Climate Reports | United Nations">
            <a:extLst>
              <a:ext uri="{FF2B5EF4-FFF2-40B4-BE49-F238E27FC236}">
                <a16:creationId xmlns:a16="http://schemas.microsoft.com/office/drawing/2014/main" id="{684FD284-827B-D44D-173C-D37C9B0B9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182" y="663088"/>
            <a:ext cx="4978291" cy="705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590CA018-9343-3BF9-7BE2-6C9F098B3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1118" y="8943987"/>
            <a:ext cx="9026132" cy="4039319"/>
          </a:xfrm>
          <a:prstGeom prst="rect">
            <a:avLst/>
          </a:prstGeom>
        </p:spPr>
      </p:pic>
      <p:pic>
        <p:nvPicPr>
          <p:cNvPr id="10" name="Immagine 9" descr="Immagine che contiene aria aperta, testo, strada, automobile&#10;&#10;Descrizione generata automaticamente">
            <a:extLst>
              <a:ext uri="{FF2B5EF4-FFF2-40B4-BE49-F238E27FC236}">
                <a16:creationId xmlns:a16="http://schemas.microsoft.com/office/drawing/2014/main" id="{8F21799C-BAA6-9F39-9A69-A5892CCD6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9647" y="6020531"/>
            <a:ext cx="7143750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1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tangle 164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4024" y="960120"/>
            <a:ext cx="22475952" cy="1179576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E7BC392-8FA2-6228-AACB-95DCFEC67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934" y="1616229"/>
            <a:ext cx="10589432" cy="10483537"/>
          </a:xfrm>
          <a:prstGeom prst="rect">
            <a:avLst/>
          </a:prstGeom>
        </p:spPr>
      </p:pic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59916" y="2286000"/>
            <a:ext cx="0" cy="9144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testo, albero, via, pianta&#10;&#10;Descrizione generata automaticamente">
            <a:extLst>
              <a:ext uri="{FF2B5EF4-FFF2-40B4-BE49-F238E27FC236}">
                <a16:creationId xmlns:a16="http://schemas.microsoft.com/office/drawing/2014/main" id="{F9A10CFB-31D0-31B4-4690-A1E3BE624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5496" y="1286934"/>
            <a:ext cx="8913705" cy="11142132"/>
          </a:xfrm>
          <a:prstGeom prst="rect">
            <a:avLst/>
          </a:prstGeom>
        </p:spPr>
      </p:pic>
      <p:pic>
        <p:nvPicPr>
          <p:cNvPr id="160" name="Google Shape;160;p2" descr="image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9725" y="12953999"/>
            <a:ext cx="3133726" cy="56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446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56"/>
          <p:cNvSpPr txBox="1">
            <a:spLocks noGrp="1"/>
          </p:cNvSpPr>
          <p:nvPr>
            <p:ph type="sldNum" idx="4294967295"/>
          </p:nvPr>
        </p:nvSpPr>
        <p:spPr>
          <a:xfrm>
            <a:off x="22203132" y="12835885"/>
            <a:ext cx="504468" cy="48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24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4" name="Google Shape;684;p56" descr="Google Shape;9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95934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56" descr="Google Shape;9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9771" y="12528862"/>
            <a:ext cx="3133729" cy="558487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56"/>
          <p:cNvSpPr txBox="1"/>
          <p:nvPr/>
        </p:nvSpPr>
        <p:spPr>
          <a:xfrm>
            <a:off x="9310096" y="3481749"/>
            <a:ext cx="16423662" cy="3877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endParaRPr sz="80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GRAZIE</a:t>
            </a: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10067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F5843A-EBA8-23BF-6BB3-A315D0DF5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8306" y="6455552"/>
            <a:ext cx="2314898" cy="504895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2A013962-0108-F7E3-9B2F-93F5D8860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5306" y="3518337"/>
            <a:ext cx="11044460" cy="7064474"/>
          </a:xfrm>
          <a:prstGeom prst="rect">
            <a:avLst/>
          </a:prstGeom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519D2CA9-5F49-9911-031C-285BC682C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282" y="404096"/>
            <a:ext cx="17460349" cy="3618244"/>
          </a:xfrm>
          <a:prstGeom prst="rect">
            <a:avLst/>
          </a:prstGeom>
        </p:spPr>
      </p:pic>
      <p:pic>
        <p:nvPicPr>
          <p:cNvPr id="5" name="Immagine 4" descr="Immagine che contiene testo, pianta&#10;&#10;Descrizione generata automaticamente">
            <a:extLst>
              <a:ext uri="{FF2B5EF4-FFF2-40B4-BE49-F238E27FC236}">
                <a16:creationId xmlns:a16="http://schemas.microsoft.com/office/drawing/2014/main" id="{A721D6DB-F298-6A41-F0B4-95E63A46D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234" y="4022340"/>
            <a:ext cx="9729170" cy="885463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9F17623-11C5-F6CB-853E-FE3B03E8D5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81456" y="10404714"/>
            <a:ext cx="11618450" cy="297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79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testo, schermata, Carattere, Sito Web&#10;&#10;Descrizione generata automaticamente">
            <a:extLst>
              <a:ext uri="{FF2B5EF4-FFF2-40B4-BE49-F238E27FC236}">
                <a16:creationId xmlns:a16="http://schemas.microsoft.com/office/drawing/2014/main" id="{7448F067-99AF-E857-187B-3942E5FC9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6094" y="10"/>
            <a:ext cx="24383998" cy="13715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15204"/>
            <a:ext cx="24383998" cy="632429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10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F14B997D-A1A9-5853-E171-3B9311907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125" y="7372350"/>
            <a:ext cx="8174436" cy="6130827"/>
          </a:xfrm>
          <a:prstGeom prst="rect">
            <a:avLst/>
          </a:prstGeom>
        </p:spPr>
      </p:pic>
      <p:pic>
        <p:nvPicPr>
          <p:cNvPr id="9" name="Immagine 8" descr="Immagine che contiene mappa, sfera, World, cerchio&#10;&#10;Descrizione generata automaticamente">
            <a:extLst>
              <a:ext uri="{FF2B5EF4-FFF2-40B4-BE49-F238E27FC236}">
                <a16:creationId xmlns:a16="http://schemas.microsoft.com/office/drawing/2014/main" id="{7D3E83BA-D1D3-4434-429E-917FC1DF2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700" y="934323"/>
            <a:ext cx="6438027" cy="6438027"/>
          </a:xfrm>
          <a:prstGeom prst="rect">
            <a:avLst/>
          </a:prstGeom>
        </p:spPr>
      </p:pic>
      <p:pic>
        <p:nvPicPr>
          <p:cNvPr id="11" name="Immagine 10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86A45992-CDEA-7101-2230-79C2472F7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8875" y="7372350"/>
            <a:ext cx="8174436" cy="613082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CBB6E44-349F-6EFB-358C-D1E5A85EA380}"/>
              </a:ext>
            </a:extLst>
          </p:cNvPr>
          <p:cNvSpPr txBox="1"/>
          <p:nvPr/>
        </p:nvSpPr>
        <p:spPr>
          <a:xfrm>
            <a:off x="12175218" y="4936878"/>
            <a:ext cx="107641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Media giornaliera 6 maggio 2023:  424, 72 ppm</a:t>
            </a:r>
          </a:p>
          <a:p>
            <a:r>
              <a:rPr lang="it-IT" sz="3600" dirty="0"/>
              <a:t>Media settimana 30 aprile 2023:    424,45 ppm</a:t>
            </a:r>
          </a:p>
          <a:p>
            <a:r>
              <a:rPr lang="it-IT" sz="3600" dirty="0"/>
              <a:t>Media mensile marzo 2023:            421,00 ppm </a:t>
            </a:r>
          </a:p>
        </p:txBody>
      </p:sp>
      <p:pic>
        <p:nvPicPr>
          <p:cNvPr id="15" name="Immagine 14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022D5440-F54F-EA45-3B3C-D43F82C0D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4183" y="592250"/>
            <a:ext cx="13589857" cy="1754326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A8D1D60-F77A-45D3-CBCB-7AD4FAF9BD8D}"/>
              </a:ext>
            </a:extLst>
          </p:cNvPr>
          <p:cNvSpPr txBox="1"/>
          <p:nvPr/>
        </p:nvSpPr>
        <p:spPr>
          <a:xfrm>
            <a:off x="8088001" y="3486292"/>
            <a:ext cx="8174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/>
              <a:t>Osservatorio di Mauna Loa</a:t>
            </a:r>
          </a:p>
        </p:txBody>
      </p:sp>
    </p:spTree>
    <p:extLst>
      <p:ext uri="{BB962C8B-B14F-4D97-AF65-F5344CB8AC3E}">
        <p14:creationId xmlns:p14="http://schemas.microsoft.com/office/powerpoint/2010/main" val="3359687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Picture 6">
            <a:extLst>
              <a:ext uri="{FF2B5EF4-FFF2-40B4-BE49-F238E27FC236}">
                <a16:creationId xmlns:a16="http://schemas.microsoft.com/office/drawing/2014/main" id="{413E6B6C-8D41-4D52-AECB-6C51DDE0F2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36950" y="3035397"/>
            <a:ext cx="9728476" cy="879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9900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defTabSz="1828800">
              <a:spcBef>
                <a:spcPct val="0"/>
              </a:spcBef>
              <a:buClrTx/>
              <a:buNone/>
              <a:defRPr/>
            </a:pPr>
            <a:endParaRPr lang="fr-FR" altLang="fr-FR" sz="36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9832B5D-2318-4AA4-B484-834D17FBA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68893"/>
            <a:ext cx="18288000" cy="1357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25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Immagine 2" descr="Immagine che contiene testo, Carattere, calligrafia, pianta&#10;&#10;Descrizione generata automaticamente">
            <a:extLst>
              <a:ext uri="{FF2B5EF4-FFF2-40B4-BE49-F238E27FC236}">
                <a16:creationId xmlns:a16="http://schemas.microsoft.com/office/drawing/2014/main" id="{90C74926-D404-6334-79A0-F2EC4801A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l="6887" r="4180"/>
          <a:stretch/>
        </p:blipFill>
        <p:spPr>
          <a:xfrm>
            <a:off x="-8168" y="10"/>
            <a:ext cx="12198100" cy="13715990"/>
          </a:xfrm>
          <a:prstGeom prst="rect">
            <a:avLst/>
          </a:prstGeom>
        </p:spPr>
      </p:pic>
      <p:pic>
        <p:nvPicPr>
          <p:cNvPr id="4" name="Immagine 3" descr="Immagine che contiene testo, schizzo, disegno, albero&#10;&#10;Descrizione generata automaticamente">
            <a:extLst>
              <a:ext uri="{FF2B5EF4-FFF2-40B4-BE49-F238E27FC236}">
                <a16:creationId xmlns:a16="http://schemas.microsoft.com/office/drawing/2014/main" id="{07AEDE28-D758-D253-058A-2927C7CF1C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</a:blip>
          <a:srcRect r="8138"/>
          <a:stretch/>
        </p:blipFill>
        <p:spPr>
          <a:xfrm>
            <a:off x="12193688" y="10"/>
            <a:ext cx="12190312" cy="1371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80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schermata, grafica, Carattere&#10;&#10;Descrizione generata automaticamente">
            <a:extLst>
              <a:ext uri="{FF2B5EF4-FFF2-40B4-BE49-F238E27FC236}">
                <a16:creationId xmlns:a16="http://schemas.microsoft.com/office/drawing/2014/main" id="{E58387E9-F7DB-65D6-0415-E0AAE7F7FA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6094" y="10"/>
            <a:ext cx="24383998" cy="13715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15204"/>
            <a:ext cx="24383998" cy="632429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43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56"/>
          <p:cNvSpPr txBox="1">
            <a:spLocks noGrp="1"/>
          </p:cNvSpPr>
          <p:nvPr>
            <p:ph type="sldNum" idx="4294967295"/>
          </p:nvPr>
        </p:nvSpPr>
        <p:spPr>
          <a:xfrm>
            <a:off x="22203132" y="12835885"/>
            <a:ext cx="504468" cy="48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24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4" name="Google Shape;684;p56" descr="Google Shape;9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95934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56"/>
          <p:cNvSpPr txBox="1"/>
          <p:nvPr/>
        </p:nvSpPr>
        <p:spPr>
          <a:xfrm>
            <a:off x="9310096" y="3481749"/>
            <a:ext cx="16423662" cy="3877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endParaRPr sz="80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GRAZIE</a:t>
            </a: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Immagine 6" descr="Immagine che contiene testo, schermata, Carattere, Stampa&#10;&#10;Descrizione generata automaticamente">
            <a:extLst>
              <a:ext uri="{FF2B5EF4-FFF2-40B4-BE49-F238E27FC236}">
                <a16:creationId xmlns:a16="http://schemas.microsoft.com/office/drawing/2014/main" id="{DAD5657A-F505-884A-A4F8-BF85AB8CEA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722"/>
          <a:stretch/>
        </p:blipFill>
        <p:spPr>
          <a:xfrm>
            <a:off x="2477212" y="699962"/>
            <a:ext cx="19978154" cy="1231607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56"/>
          <p:cNvSpPr txBox="1">
            <a:spLocks noGrp="1"/>
          </p:cNvSpPr>
          <p:nvPr>
            <p:ph type="sldNum" idx="4294967295"/>
          </p:nvPr>
        </p:nvSpPr>
        <p:spPr>
          <a:xfrm>
            <a:off x="22203132" y="12835885"/>
            <a:ext cx="504468" cy="48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24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4" name="Google Shape;684;p56" descr="Google Shape;9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95934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56"/>
          <p:cNvSpPr txBox="1"/>
          <p:nvPr/>
        </p:nvSpPr>
        <p:spPr>
          <a:xfrm>
            <a:off x="9310096" y="3481749"/>
            <a:ext cx="16423662" cy="3877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endParaRPr sz="80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GRAZIE</a:t>
            </a: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Immagine 5" descr="Immagine che contiene testo, schermata, Carattere, Stampa&#10;&#10;Descrizione generata automaticamente">
            <a:extLst>
              <a:ext uri="{FF2B5EF4-FFF2-40B4-BE49-F238E27FC236}">
                <a16:creationId xmlns:a16="http://schemas.microsoft.com/office/drawing/2014/main" id="{FDC3EFDC-E4BB-4349-8B6E-385CCAC4B7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119"/>
          <a:stretch/>
        </p:blipFill>
        <p:spPr>
          <a:xfrm>
            <a:off x="2108200" y="2485570"/>
            <a:ext cx="20808485" cy="848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3772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2781</TotalTime>
  <Words>57</Words>
  <Application>Microsoft Macintosh PowerPoint</Application>
  <PresentationFormat>Personalizzato</PresentationFormat>
  <Paragraphs>21</Paragraphs>
  <Slides>12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12</vt:i4>
      </vt:variant>
    </vt:vector>
  </HeadingPairs>
  <TitlesOfParts>
    <vt:vector size="19" baseType="lpstr">
      <vt:lpstr>Tw Cen MT</vt:lpstr>
      <vt:lpstr>Helvetica Neue Light</vt:lpstr>
      <vt:lpstr>Calibri</vt:lpstr>
      <vt:lpstr>Helvetica Neue</vt:lpstr>
      <vt:lpstr>Arial</vt:lpstr>
      <vt:lpstr>White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Calvo Enrico</dc:creator>
  <cp:lastModifiedBy>Microsoft Office User</cp:lastModifiedBy>
  <cp:revision>23</cp:revision>
  <dcterms:modified xsi:type="dcterms:W3CDTF">2023-05-11T11:44:33Z</dcterms:modified>
</cp:coreProperties>
</file>