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78" r:id="rId2"/>
    <p:sldMasterId id="2147483670" r:id="rId3"/>
  </p:sldMasterIdLst>
  <p:notesMasterIdLst>
    <p:notesMasterId r:id="rId28"/>
  </p:notesMasterIdLst>
  <p:handoutMasterIdLst>
    <p:handoutMasterId r:id="rId29"/>
  </p:handoutMasterIdLst>
  <p:sldIdLst>
    <p:sldId id="1017" r:id="rId4"/>
    <p:sldId id="1008" r:id="rId5"/>
    <p:sldId id="2791" r:id="rId6"/>
    <p:sldId id="2793" r:id="rId7"/>
    <p:sldId id="2794" r:id="rId8"/>
    <p:sldId id="2795" r:id="rId9"/>
    <p:sldId id="2797" r:id="rId10"/>
    <p:sldId id="2796" r:id="rId11"/>
    <p:sldId id="2798" r:id="rId12"/>
    <p:sldId id="2799" r:id="rId13"/>
    <p:sldId id="2801" r:id="rId14"/>
    <p:sldId id="2802" r:id="rId15"/>
    <p:sldId id="2806" r:id="rId16"/>
    <p:sldId id="2809" r:id="rId17"/>
    <p:sldId id="2810" r:id="rId18"/>
    <p:sldId id="2811" r:id="rId19"/>
    <p:sldId id="2812" r:id="rId20"/>
    <p:sldId id="2768" r:id="rId21"/>
    <p:sldId id="1041" r:id="rId22"/>
    <p:sldId id="1042" r:id="rId23"/>
    <p:sldId id="1043" r:id="rId24"/>
    <p:sldId id="1044" r:id="rId25"/>
    <p:sldId id="1045" r:id="rId26"/>
    <p:sldId id="1055" r:id="rId27"/>
  </p:sldIdLst>
  <p:sldSz cx="9144000" cy="5143500" type="screen16x9"/>
  <p:notesSz cx="6794500" cy="99314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luca Gurrieri" initials="GlG" lastIdx="1" clrIdx="0">
    <p:extLst>
      <p:ext uri="{19B8F6BF-5375-455C-9EA6-DF929625EA0E}">
        <p15:presenceInfo xmlns:p15="http://schemas.microsoft.com/office/powerpoint/2012/main" userId="S::gian_luca_gurrieri@regione.lombardia.it::ed352ca9-ce13-4d96-9c3f-350f316dbe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6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46" autoAdjust="0"/>
    <p:restoredTop sz="96357" autoAdjust="0"/>
  </p:normalViewPr>
  <p:slideViewPr>
    <p:cSldViewPr snapToGrid="0" snapToObjects="1">
      <p:cViewPr varScale="1">
        <p:scale>
          <a:sx n="171" d="100"/>
          <a:sy n="171" d="100"/>
        </p:scale>
        <p:origin x="896" y="168"/>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07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 Id="rId9"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0377A-25C1-429A-9453-1F1C079558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95788369-EE37-4F85-8843-DB7251CD4362}">
      <dgm:prSet phldrT="[Testo]"/>
      <dgm:spPr>
        <a:noFill/>
      </dgm:spPr>
      <dgm:t>
        <a:bodyPr/>
        <a:lstStyle/>
        <a:p>
          <a:pPr>
            <a:buFont typeface="Arial" panose="020B0604020202020204" pitchFamily="34" charset="0"/>
            <a:buChar char="•"/>
          </a:pPr>
          <a:r>
            <a:rPr lang="it-IT" b="1" dirty="0">
              <a:solidFill>
                <a:schemeClr val="tx1">
                  <a:lumMod val="50000"/>
                  <a:lumOff val="50000"/>
                </a:schemeClr>
              </a:solidFill>
            </a:rPr>
            <a:t>MODELLO PRODUZIONE, AUTOCONSUMO, CONDIVISIONE</a:t>
          </a:r>
          <a:endParaRPr lang="it-IT" dirty="0">
            <a:solidFill>
              <a:schemeClr val="tx1">
                <a:lumMod val="50000"/>
                <a:lumOff val="50000"/>
              </a:schemeClr>
            </a:solidFill>
          </a:endParaRPr>
        </a:p>
      </dgm:t>
    </dgm:pt>
    <dgm:pt modelId="{FAB81B4F-10F2-47EE-86AD-8B2A1F27B1CF}" type="parTrans" cxnId="{B1666DAE-8211-48ED-B854-A7BEEFB38780}">
      <dgm:prSet/>
      <dgm:spPr/>
      <dgm:t>
        <a:bodyPr/>
        <a:lstStyle/>
        <a:p>
          <a:endParaRPr lang="it-IT">
            <a:solidFill>
              <a:schemeClr val="tx1">
                <a:lumMod val="50000"/>
                <a:lumOff val="50000"/>
              </a:schemeClr>
            </a:solidFill>
          </a:endParaRPr>
        </a:p>
      </dgm:t>
    </dgm:pt>
    <dgm:pt modelId="{21A191B8-BB8E-4720-83A7-532DF644C7EE}" type="sibTrans" cxnId="{B1666DAE-8211-48ED-B854-A7BEEFB38780}">
      <dgm:prSet/>
      <dgm:spPr>
        <a:ln>
          <a:solidFill>
            <a:schemeClr val="accent6">
              <a:lumMod val="75000"/>
            </a:schemeClr>
          </a:solidFill>
        </a:ln>
      </dgm:spPr>
      <dgm:t>
        <a:bodyPr/>
        <a:lstStyle/>
        <a:p>
          <a:endParaRPr lang="it-IT">
            <a:solidFill>
              <a:schemeClr val="tx1">
                <a:lumMod val="50000"/>
                <a:lumOff val="50000"/>
              </a:schemeClr>
            </a:solidFill>
          </a:endParaRPr>
        </a:p>
      </dgm:t>
    </dgm:pt>
    <dgm:pt modelId="{A40FF590-23B6-4985-867F-AD8C4ADDF69F}">
      <dgm:prSet phldrT="[Testo]"/>
      <dgm:spPr>
        <a:noFill/>
      </dgm:spPr>
      <dgm:t>
        <a:bodyPr/>
        <a:lstStyle/>
        <a:p>
          <a:pPr>
            <a:buFont typeface="Arial" panose="020B0604020202020204" pitchFamily="34" charset="0"/>
            <a:buChar char="•"/>
          </a:pPr>
          <a:r>
            <a:rPr lang="it-IT" b="1" dirty="0">
              <a:solidFill>
                <a:schemeClr val="tx1">
                  <a:lumMod val="50000"/>
                  <a:lumOff val="50000"/>
                </a:schemeClr>
              </a:solidFill>
            </a:rPr>
            <a:t>PERCORSO GIURIDICO</a:t>
          </a:r>
          <a:endParaRPr lang="it-IT" dirty="0">
            <a:solidFill>
              <a:schemeClr val="tx1">
                <a:lumMod val="50000"/>
                <a:lumOff val="50000"/>
              </a:schemeClr>
            </a:solidFill>
          </a:endParaRPr>
        </a:p>
      </dgm:t>
    </dgm:pt>
    <dgm:pt modelId="{6ECA17F7-24AF-460F-B18D-8CDC8745E432}" type="parTrans" cxnId="{0903321D-7885-41C2-AA55-6202C022E5F7}">
      <dgm:prSet/>
      <dgm:spPr/>
      <dgm:t>
        <a:bodyPr/>
        <a:lstStyle/>
        <a:p>
          <a:endParaRPr lang="it-IT">
            <a:solidFill>
              <a:schemeClr val="tx1">
                <a:lumMod val="50000"/>
                <a:lumOff val="50000"/>
              </a:schemeClr>
            </a:solidFill>
          </a:endParaRPr>
        </a:p>
      </dgm:t>
    </dgm:pt>
    <dgm:pt modelId="{5470BE9F-595D-4C53-925A-916F8FC82762}" type="sibTrans" cxnId="{0903321D-7885-41C2-AA55-6202C022E5F7}">
      <dgm:prSet/>
      <dgm:spPr/>
      <dgm:t>
        <a:bodyPr/>
        <a:lstStyle/>
        <a:p>
          <a:endParaRPr lang="it-IT">
            <a:solidFill>
              <a:schemeClr val="tx1">
                <a:lumMod val="50000"/>
                <a:lumOff val="50000"/>
              </a:schemeClr>
            </a:solidFill>
          </a:endParaRPr>
        </a:p>
      </dgm:t>
    </dgm:pt>
    <dgm:pt modelId="{8215504C-B738-42C3-BD29-336F0698E208}">
      <dgm:prSet phldrT="[Testo]"/>
      <dgm:spPr>
        <a:noFill/>
      </dgm:spPr>
      <dgm:t>
        <a:bodyPr/>
        <a:lstStyle/>
        <a:p>
          <a:pPr>
            <a:buFont typeface="Arial" panose="020B0604020202020204" pitchFamily="34" charset="0"/>
            <a:buChar char="•"/>
          </a:pPr>
          <a:r>
            <a:rPr lang="it-IT" b="1" dirty="0">
              <a:solidFill>
                <a:schemeClr val="tx1">
                  <a:lumMod val="50000"/>
                  <a:lumOff val="50000"/>
                </a:schemeClr>
              </a:solidFill>
            </a:rPr>
            <a:t>VALUTAZIONE SOSTENIBILITA’ AMBIENTALE, SOCIALE,  ECONOMICA</a:t>
          </a:r>
          <a:endParaRPr lang="it-IT" dirty="0">
            <a:solidFill>
              <a:schemeClr val="tx1">
                <a:lumMod val="50000"/>
                <a:lumOff val="50000"/>
              </a:schemeClr>
            </a:solidFill>
          </a:endParaRPr>
        </a:p>
      </dgm:t>
    </dgm:pt>
    <dgm:pt modelId="{5901BE94-8F88-4305-A716-D170E3A91040}" type="parTrans" cxnId="{503EA6AF-44FB-41FF-807A-6A74D5471368}">
      <dgm:prSet/>
      <dgm:spPr/>
      <dgm:t>
        <a:bodyPr/>
        <a:lstStyle/>
        <a:p>
          <a:endParaRPr lang="it-IT">
            <a:solidFill>
              <a:schemeClr val="tx1">
                <a:lumMod val="50000"/>
                <a:lumOff val="50000"/>
              </a:schemeClr>
            </a:solidFill>
          </a:endParaRPr>
        </a:p>
      </dgm:t>
    </dgm:pt>
    <dgm:pt modelId="{158E2D74-D82B-474B-9466-9A1EFB7CD636}" type="sibTrans" cxnId="{503EA6AF-44FB-41FF-807A-6A74D5471368}">
      <dgm:prSet/>
      <dgm:spPr/>
      <dgm:t>
        <a:bodyPr/>
        <a:lstStyle/>
        <a:p>
          <a:endParaRPr lang="it-IT">
            <a:solidFill>
              <a:schemeClr val="tx1">
                <a:lumMod val="50000"/>
                <a:lumOff val="50000"/>
              </a:schemeClr>
            </a:solidFill>
          </a:endParaRPr>
        </a:p>
      </dgm:t>
    </dgm:pt>
    <dgm:pt modelId="{894E78C5-65BB-4398-BEA9-B27EA6130645}">
      <dgm:prSet/>
      <dgm:spPr>
        <a:noFill/>
      </dgm:spPr>
      <dgm:t>
        <a:bodyPr/>
        <a:lstStyle/>
        <a:p>
          <a:pPr>
            <a:buFont typeface="Arial" panose="020B0604020202020204" pitchFamily="34" charset="0"/>
            <a:buChar char="•"/>
          </a:pPr>
          <a:r>
            <a:rPr lang="it-IT" b="1" dirty="0">
              <a:solidFill>
                <a:schemeClr val="tx1">
                  <a:lumMod val="50000"/>
                  <a:lumOff val="50000"/>
                </a:schemeClr>
              </a:solidFill>
            </a:rPr>
            <a:t>REALIZZAZIONE DI PROGRAMMA DI INVESTIMENTO</a:t>
          </a:r>
        </a:p>
      </dgm:t>
    </dgm:pt>
    <dgm:pt modelId="{353D5DDF-29A6-4564-9786-33DCA46697C2}" type="parTrans" cxnId="{39ABF426-29EA-4874-ABC1-B8D0C81F6CEA}">
      <dgm:prSet/>
      <dgm:spPr/>
      <dgm:t>
        <a:bodyPr/>
        <a:lstStyle/>
        <a:p>
          <a:endParaRPr lang="it-IT">
            <a:solidFill>
              <a:schemeClr val="tx1">
                <a:lumMod val="50000"/>
                <a:lumOff val="50000"/>
              </a:schemeClr>
            </a:solidFill>
          </a:endParaRPr>
        </a:p>
      </dgm:t>
    </dgm:pt>
    <dgm:pt modelId="{AEA2CAB2-F246-4EF1-AC70-DE0968D3A514}" type="sibTrans" cxnId="{39ABF426-29EA-4874-ABC1-B8D0C81F6CEA}">
      <dgm:prSet/>
      <dgm:spPr/>
      <dgm:t>
        <a:bodyPr/>
        <a:lstStyle/>
        <a:p>
          <a:endParaRPr lang="it-IT">
            <a:solidFill>
              <a:schemeClr val="tx1">
                <a:lumMod val="50000"/>
                <a:lumOff val="50000"/>
              </a:schemeClr>
            </a:solidFill>
          </a:endParaRPr>
        </a:p>
      </dgm:t>
    </dgm:pt>
    <dgm:pt modelId="{16A7EBE0-6577-4751-98C5-6D6A15A91C0A}">
      <dgm:prSet/>
      <dgm:spPr>
        <a:noFill/>
      </dgm:spPr>
      <dgm:t>
        <a:bodyPr/>
        <a:lstStyle/>
        <a:p>
          <a:pPr>
            <a:buFont typeface="Arial" panose="020B0604020202020204" pitchFamily="34" charset="0"/>
            <a:buChar char="•"/>
          </a:pPr>
          <a:r>
            <a:rPr lang="it-IT" b="1" dirty="0">
              <a:solidFill>
                <a:schemeClr val="tx1">
                  <a:lumMod val="50000"/>
                  <a:lumOff val="50000"/>
                </a:schemeClr>
              </a:solidFill>
            </a:rPr>
            <a:t>MONITORAGGIO CER E POVERTA’ ENERGETICA</a:t>
          </a:r>
        </a:p>
      </dgm:t>
    </dgm:pt>
    <dgm:pt modelId="{C5D4210C-ABCC-45C7-AC02-39B244437760}" type="parTrans" cxnId="{4C5A5904-4A69-4426-89A2-2814FB3413CB}">
      <dgm:prSet/>
      <dgm:spPr/>
      <dgm:t>
        <a:bodyPr/>
        <a:lstStyle/>
        <a:p>
          <a:endParaRPr lang="it-IT">
            <a:solidFill>
              <a:schemeClr val="tx1">
                <a:lumMod val="50000"/>
                <a:lumOff val="50000"/>
              </a:schemeClr>
            </a:solidFill>
          </a:endParaRPr>
        </a:p>
      </dgm:t>
    </dgm:pt>
    <dgm:pt modelId="{48FB3B15-86A3-4086-BCD3-D0883A2F927A}" type="sibTrans" cxnId="{4C5A5904-4A69-4426-89A2-2814FB3413CB}">
      <dgm:prSet/>
      <dgm:spPr/>
      <dgm:t>
        <a:bodyPr/>
        <a:lstStyle/>
        <a:p>
          <a:endParaRPr lang="it-IT">
            <a:solidFill>
              <a:schemeClr val="tx1">
                <a:lumMod val="50000"/>
                <a:lumOff val="50000"/>
              </a:schemeClr>
            </a:solidFill>
          </a:endParaRPr>
        </a:p>
      </dgm:t>
    </dgm:pt>
    <dgm:pt modelId="{C367635C-AFC8-46E9-9CA7-A7840B1BA82C}" type="pres">
      <dgm:prSet presAssocID="{3E10377A-25C1-429A-9453-1F1C07955869}" presName="Name0" presStyleCnt="0">
        <dgm:presLayoutVars>
          <dgm:chMax val="7"/>
          <dgm:chPref val="7"/>
          <dgm:dir/>
        </dgm:presLayoutVars>
      </dgm:prSet>
      <dgm:spPr/>
    </dgm:pt>
    <dgm:pt modelId="{AE7FD8A9-39E2-4AAD-A2D9-BF3D97A34CA4}" type="pres">
      <dgm:prSet presAssocID="{3E10377A-25C1-429A-9453-1F1C07955869}" presName="Name1" presStyleCnt="0"/>
      <dgm:spPr/>
    </dgm:pt>
    <dgm:pt modelId="{7BF97DDA-C8C0-4EC3-9D1A-62283999B46F}" type="pres">
      <dgm:prSet presAssocID="{3E10377A-25C1-429A-9453-1F1C07955869}" presName="cycle" presStyleCnt="0"/>
      <dgm:spPr/>
    </dgm:pt>
    <dgm:pt modelId="{A960245F-D10C-4813-856B-9E59601B69BE}" type="pres">
      <dgm:prSet presAssocID="{3E10377A-25C1-429A-9453-1F1C07955869}" presName="srcNode" presStyleLbl="node1" presStyleIdx="0" presStyleCnt="5"/>
      <dgm:spPr/>
    </dgm:pt>
    <dgm:pt modelId="{2327B532-4D7A-417F-8B87-E9E1C0A381B9}" type="pres">
      <dgm:prSet presAssocID="{3E10377A-25C1-429A-9453-1F1C07955869}" presName="conn" presStyleLbl="parChTrans1D2" presStyleIdx="0" presStyleCnt="1"/>
      <dgm:spPr/>
    </dgm:pt>
    <dgm:pt modelId="{34D75FB7-1155-46E6-98F5-14EB852D4097}" type="pres">
      <dgm:prSet presAssocID="{3E10377A-25C1-429A-9453-1F1C07955869}" presName="extraNode" presStyleLbl="node1" presStyleIdx="0" presStyleCnt="5"/>
      <dgm:spPr/>
    </dgm:pt>
    <dgm:pt modelId="{F6068EFC-693F-4697-990E-2158E2535926}" type="pres">
      <dgm:prSet presAssocID="{3E10377A-25C1-429A-9453-1F1C07955869}" presName="dstNode" presStyleLbl="node1" presStyleIdx="0" presStyleCnt="5"/>
      <dgm:spPr/>
    </dgm:pt>
    <dgm:pt modelId="{7F7652B0-5152-4E75-9A58-913CE65828D2}" type="pres">
      <dgm:prSet presAssocID="{95788369-EE37-4F85-8843-DB7251CD4362}" presName="text_1" presStyleLbl="node1" presStyleIdx="0" presStyleCnt="5" custLinFactNeighborX="693" custLinFactNeighborY="5051">
        <dgm:presLayoutVars>
          <dgm:bulletEnabled val="1"/>
        </dgm:presLayoutVars>
      </dgm:prSet>
      <dgm:spPr/>
    </dgm:pt>
    <dgm:pt modelId="{8D6AE4E8-EC3B-4279-AFD6-A9F704EBF05D}" type="pres">
      <dgm:prSet presAssocID="{95788369-EE37-4F85-8843-DB7251CD4362}" presName="accent_1" presStyleCnt="0"/>
      <dgm:spPr/>
    </dgm:pt>
    <dgm:pt modelId="{8DDAAE79-4275-42FC-BA3D-E887535C313C}" type="pres">
      <dgm:prSet presAssocID="{95788369-EE37-4F85-8843-DB7251CD4362}" presName="accentRepeatNode" presStyleLbl="solidFgAcc1" presStyleIdx="0" presStyleCnt="5" custLinFactNeighborX="-5661" custLinFactNeighborY="6987"/>
      <dgm:spPr>
        <a:ln>
          <a:solidFill>
            <a:schemeClr val="accent6">
              <a:lumMod val="75000"/>
            </a:schemeClr>
          </a:solidFill>
        </a:ln>
      </dgm:spPr>
    </dgm:pt>
    <dgm:pt modelId="{8431B727-53A2-47B2-A95C-826F14AB7C0A}" type="pres">
      <dgm:prSet presAssocID="{A40FF590-23B6-4985-867F-AD8C4ADDF69F}" presName="text_2" presStyleLbl="node1" presStyleIdx="1" presStyleCnt="5">
        <dgm:presLayoutVars>
          <dgm:bulletEnabled val="1"/>
        </dgm:presLayoutVars>
      </dgm:prSet>
      <dgm:spPr/>
    </dgm:pt>
    <dgm:pt modelId="{F73A0E5D-68CA-4F30-8443-3A74243B98B8}" type="pres">
      <dgm:prSet presAssocID="{A40FF590-23B6-4985-867F-AD8C4ADDF69F}" presName="accent_2" presStyleCnt="0"/>
      <dgm:spPr/>
    </dgm:pt>
    <dgm:pt modelId="{D4AABF68-F9E7-4FA9-B4C5-967A8FF3739D}" type="pres">
      <dgm:prSet presAssocID="{A40FF590-23B6-4985-867F-AD8C4ADDF69F}" presName="accentRepeatNode" presStyleLbl="solidFgAcc1" presStyleIdx="1" presStyleCnt="5"/>
      <dgm:spPr>
        <a:ln>
          <a:solidFill>
            <a:schemeClr val="accent6">
              <a:lumMod val="75000"/>
            </a:schemeClr>
          </a:solidFill>
        </a:ln>
      </dgm:spPr>
    </dgm:pt>
    <dgm:pt modelId="{42DE6A27-AB4D-4B80-840B-5CA9CAD0DB40}" type="pres">
      <dgm:prSet presAssocID="{8215504C-B738-42C3-BD29-336F0698E208}" presName="text_3" presStyleLbl="node1" presStyleIdx="2" presStyleCnt="5">
        <dgm:presLayoutVars>
          <dgm:bulletEnabled val="1"/>
        </dgm:presLayoutVars>
      </dgm:prSet>
      <dgm:spPr/>
    </dgm:pt>
    <dgm:pt modelId="{3DC042ED-6F1B-41FE-B688-0825743DBB7F}" type="pres">
      <dgm:prSet presAssocID="{8215504C-B738-42C3-BD29-336F0698E208}" presName="accent_3" presStyleCnt="0"/>
      <dgm:spPr/>
    </dgm:pt>
    <dgm:pt modelId="{5FA800F9-E5F1-4038-93F5-1FF8A42E6616}" type="pres">
      <dgm:prSet presAssocID="{8215504C-B738-42C3-BD29-336F0698E208}" presName="accentRepeatNode" presStyleLbl="solidFgAcc1" presStyleIdx="2" presStyleCnt="5"/>
      <dgm:spPr>
        <a:ln>
          <a:solidFill>
            <a:schemeClr val="accent6">
              <a:lumMod val="75000"/>
            </a:schemeClr>
          </a:solidFill>
        </a:ln>
      </dgm:spPr>
    </dgm:pt>
    <dgm:pt modelId="{B8D8E4A5-2AD8-4D9B-9BB8-D78931D89502}" type="pres">
      <dgm:prSet presAssocID="{894E78C5-65BB-4398-BEA9-B27EA6130645}" presName="text_4" presStyleLbl="node1" presStyleIdx="3" presStyleCnt="5">
        <dgm:presLayoutVars>
          <dgm:bulletEnabled val="1"/>
        </dgm:presLayoutVars>
      </dgm:prSet>
      <dgm:spPr/>
    </dgm:pt>
    <dgm:pt modelId="{05AB30DC-88BE-44A2-9781-AD3680180A9F}" type="pres">
      <dgm:prSet presAssocID="{894E78C5-65BB-4398-BEA9-B27EA6130645}" presName="accent_4" presStyleCnt="0"/>
      <dgm:spPr/>
    </dgm:pt>
    <dgm:pt modelId="{049DBEED-A297-473A-B9AE-1FADEF118A58}" type="pres">
      <dgm:prSet presAssocID="{894E78C5-65BB-4398-BEA9-B27EA6130645}" presName="accentRepeatNode" presStyleLbl="solidFgAcc1" presStyleIdx="3" presStyleCnt="5"/>
      <dgm:spPr>
        <a:ln>
          <a:solidFill>
            <a:schemeClr val="accent6">
              <a:lumMod val="75000"/>
            </a:schemeClr>
          </a:solidFill>
        </a:ln>
      </dgm:spPr>
    </dgm:pt>
    <dgm:pt modelId="{F37CB347-23FB-4DD5-A6FF-841BECB0411F}" type="pres">
      <dgm:prSet presAssocID="{16A7EBE0-6577-4751-98C5-6D6A15A91C0A}" presName="text_5" presStyleLbl="node1" presStyleIdx="4" presStyleCnt="5">
        <dgm:presLayoutVars>
          <dgm:bulletEnabled val="1"/>
        </dgm:presLayoutVars>
      </dgm:prSet>
      <dgm:spPr/>
    </dgm:pt>
    <dgm:pt modelId="{34C4C4CD-5EB4-46E5-A1D6-731B8A858D81}" type="pres">
      <dgm:prSet presAssocID="{16A7EBE0-6577-4751-98C5-6D6A15A91C0A}" presName="accent_5" presStyleCnt="0"/>
      <dgm:spPr/>
    </dgm:pt>
    <dgm:pt modelId="{E3F14558-2821-4EAC-8346-70E4343587BE}" type="pres">
      <dgm:prSet presAssocID="{16A7EBE0-6577-4751-98C5-6D6A15A91C0A}" presName="accentRepeatNode" presStyleLbl="solidFgAcc1" presStyleIdx="4" presStyleCnt="5"/>
      <dgm:spPr>
        <a:ln>
          <a:solidFill>
            <a:schemeClr val="accent6">
              <a:lumMod val="75000"/>
            </a:schemeClr>
          </a:solidFill>
        </a:ln>
      </dgm:spPr>
    </dgm:pt>
  </dgm:ptLst>
  <dgm:cxnLst>
    <dgm:cxn modelId="{4C5A5904-4A69-4426-89A2-2814FB3413CB}" srcId="{3E10377A-25C1-429A-9453-1F1C07955869}" destId="{16A7EBE0-6577-4751-98C5-6D6A15A91C0A}" srcOrd="4" destOrd="0" parTransId="{C5D4210C-ABCC-45C7-AC02-39B244437760}" sibTransId="{48FB3B15-86A3-4086-BCD3-D0883A2F927A}"/>
    <dgm:cxn modelId="{C28C4D1B-A9FB-4F64-BC64-4FC28742C6F6}" type="presOf" srcId="{95788369-EE37-4F85-8843-DB7251CD4362}" destId="{7F7652B0-5152-4E75-9A58-913CE65828D2}" srcOrd="0" destOrd="0" presId="urn:microsoft.com/office/officeart/2008/layout/VerticalCurvedList"/>
    <dgm:cxn modelId="{0903321D-7885-41C2-AA55-6202C022E5F7}" srcId="{3E10377A-25C1-429A-9453-1F1C07955869}" destId="{A40FF590-23B6-4985-867F-AD8C4ADDF69F}" srcOrd="1" destOrd="0" parTransId="{6ECA17F7-24AF-460F-B18D-8CDC8745E432}" sibTransId="{5470BE9F-595D-4C53-925A-916F8FC82762}"/>
    <dgm:cxn modelId="{39ABF426-29EA-4874-ABC1-B8D0C81F6CEA}" srcId="{3E10377A-25C1-429A-9453-1F1C07955869}" destId="{894E78C5-65BB-4398-BEA9-B27EA6130645}" srcOrd="3" destOrd="0" parTransId="{353D5DDF-29A6-4564-9786-33DCA46697C2}" sibTransId="{AEA2CAB2-F246-4EF1-AC70-DE0968D3A514}"/>
    <dgm:cxn modelId="{61DEB22C-255F-4B86-A56D-3E37093FBF04}" type="presOf" srcId="{3E10377A-25C1-429A-9453-1F1C07955869}" destId="{C367635C-AFC8-46E9-9CA7-A7840B1BA82C}" srcOrd="0" destOrd="0" presId="urn:microsoft.com/office/officeart/2008/layout/VerticalCurvedList"/>
    <dgm:cxn modelId="{B3691436-8F25-46C6-8619-A8789D6E99B6}" type="presOf" srcId="{16A7EBE0-6577-4751-98C5-6D6A15A91C0A}" destId="{F37CB347-23FB-4DD5-A6FF-841BECB0411F}" srcOrd="0" destOrd="0" presId="urn:microsoft.com/office/officeart/2008/layout/VerticalCurvedList"/>
    <dgm:cxn modelId="{6B647643-16A4-4C04-ADA6-7C5B07AEEE65}" type="presOf" srcId="{21A191B8-BB8E-4720-83A7-532DF644C7EE}" destId="{2327B532-4D7A-417F-8B87-E9E1C0A381B9}" srcOrd="0" destOrd="0" presId="urn:microsoft.com/office/officeart/2008/layout/VerticalCurvedList"/>
    <dgm:cxn modelId="{31F12073-052C-4088-ACD2-E5F97733BD1F}" type="presOf" srcId="{8215504C-B738-42C3-BD29-336F0698E208}" destId="{42DE6A27-AB4D-4B80-840B-5CA9CAD0DB40}" srcOrd="0" destOrd="0" presId="urn:microsoft.com/office/officeart/2008/layout/VerticalCurvedList"/>
    <dgm:cxn modelId="{A8BF5892-68AC-4B8B-B652-4E569F28A45F}" type="presOf" srcId="{894E78C5-65BB-4398-BEA9-B27EA6130645}" destId="{B8D8E4A5-2AD8-4D9B-9BB8-D78931D89502}" srcOrd="0" destOrd="0" presId="urn:microsoft.com/office/officeart/2008/layout/VerticalCurvedList"/>
    <dgm:cxn modelId="{E59C699B-9C33-492A-855E-294B800257DA}" type="presOf" srcId="{A40FF590-23B6-4985-867F-AD8C4ADDF69F}" destId="{8431B727-53A2-47B2-A95C-826F14AB7C0A}" srcOrd="0" destOrd="0" presId="urn:microsoft.com/office/officeart/2008/layout/VerticalCurvedList"/>
    <dgm:cxn modelId="{B1666DAE-8211-48ED-B854-A7BEEFB38780}" srcId="{3E10377A-25C1-429A-9453-1F1C07955869}" destId="{95788369-EE37-4F85-8843-DB7251CD4362}" srcOrd="0" destOrd="0" parTransId="{FAB81B4F-10F2-47EE-86AD-8B2A1F27B1CF}" sibTransId="{21A191B8-BB8E-4720-83A7-532DF644C7EE}"/>
    <dgm:cxn modelId="{503EA6AF-44FB-41FF-807A-6A74D5471368}" srcId="{3E10377A-25C1-429A-9453-1F1C07955869}" destId="{8215504C-B738-42C3-BD29-336F0698E208}" srcOrd="2" destOrd="0" parTransId="{5901BE94-8F88-4305-A716-D170E3A91040}" sibTransId="{158E2D74-D82B-474B-9466-9A1EFB7CD636}"/>
    <dgm:cxn modelId="{DBE0A450-7D69-41C0-8AA1-C5F634A3A796}" type="presParOf" srcId="{C367635C-AFC8-46E9-9CA7-A7840B1BA82C}" destId="{AE7FD8A9-39E2-4AAD-A2D9-BF3D97A34CA4}" srcOrd="0" destOrd="0" presId="urn:microsoft.com/office/officeart/2008/layout/VerticalCurvedList"/>
    <dgm:cxn modelId="{4D4EA513-8B22-4221-B95D-DC60714C3877}" type="presParOf" srcId="{AE7FD8A9-39E2-4AAD-A2D9-BF3D97A34CA4}" destId="{7BF97DDA-C8C0-4EC3-9D1A-62283999B46F}" srcOrd="0" destOrd="0" presId="urn:microsoft.com/office/officeart/2008/layout/VerticalCurvedList"/>
    <dgm:cxn modelId="{84F0E953-64C4-48B0-984E-F2FF1D7C1600}" type="presParOf" srcId="{7BF97DDA-C8C0-4EC3-9D1A-62283999B46F}" destId="{A960245F-D10C-4813-856B-9E59601B69BE}" srcOrd="0" destOrd="0" presId="urn:microsoft.com/office/officeart/2008/layout/VerticalCurvedList"/>
    <dgm:cxn modelId="{61F23E9B-618B-4EF9-927E-CCE7C30642C1}" type="presParOf" srcId="{7BF97DDA-C8C0-4EC3-9D1A-62283999B46F}" destId="{2327B532-4D7A-417F-8B87-E9E1C0A381B9}" srcOrd="1" destOrd="0" presId="urn:microsoft.com/office/officeart/2008/layout/VerticalCurvedList"/>
    <dgm:cxn modelId="{416BF0D7-9F82-45FE-9AA3-848BD9536D5A}" type="presParOf" srcId="{7BF97DDA-C8C0-4EC3-9D1A-62283999B46F}" destId="{34D75FB7-1155-46E6-98F5-14EB852D4097}" srcOrd="2" destOrd="0" presId="urn:microsoft.com/office/officeart/2008/layout/VerticalCurvedList"/>
    <dgm:cxn modelId="{B5891927-AFF9-463C-AA62-8357D765AC9F}" type="presParOf" srcId="{7BF97DDA-C8C0-4EC3-9D1A-62283999B46F}" destId="{F6068EFC-693F-4697-990E-2158E2535926}" srcOrd="3" destOrd="0" presId="urn:microsoft.com/office/officeart/2008/layout/VerticalCurvedList"/>
    <dgm:cxn modelId="{DB0CCA73-668E-4B1B-8E16-4E0AD48CBF58}" type="presParOf" srcId="{AE7FD8A9-39E2-4AAD-A2D9-BF3D97A34CA4}" destId="{7F7652B0-5152-4E75-9A58-913CE65828D2}" srcOrd="1" destOrd="0" presId="urn:microsoft.com/office/officeart/2008/layout/VerticalCurvedList"/>
    <dgm:cxn modelId="{168310BE-33AE-4ECC-8FED-00E72345A261}" type="presParOf" srcId="{AE7FD8A9-39E2-4AAD-A2D9-BF3D97A34CA4}" destId="{8D6AE4E8-EC3B-4279-AFD6-A9F704EBF05D}" srcOrd="2" destOrd="0" presId="urn:microsoft.com/office/officeart/2008/layout/VerticalCurvedList"/>
    <dgm:cxn modelId="{AB728390-73C3-4E5B-A3DD-D0CC302A7482}" type="presParOf" srcId="{8D6AE4E8-EC3B-4279-AFD6-A9F704EBF05D}" destId="{8DDAAE79-4275-42FC-BA3D-E887535C313C}" srcOrd="0" destOrd="0" presId="urn:microsoft.com/office/officeart/2008/layout/VerticalCurvedList"/>
    <dgm:cxn modelId="{A2F92B01-D5F0-42E4-A733-CB46499EACFD}" type="presParOf" srcId="{AE7FD8A9-39E2-4AAD-A2D9-BF3D97A34CA4}" destId="{8431B727-53A2-47B2-A95C-826F14AB7C0A}" srcOrd="3" destOrd="0" presId="urn:microsoft.com/office/officeart/2008/layout/VerticalCurvedList"/>
    <dgm:cxn modelId="{AE125FBF-EDBE-4F3D-8CF8-043B101C0201}" type="presParOf" srcId="{AE7FD8A9-39E2-4AAD-A2D9-BF3D97A34CA4}" destId="{F73A0E5D-68CA-4F30-8443-3A74243B98B8}" srcOrd="4" destOrd="0" presId="urn:microsoft.com/office/officeart/2008/layout/VerticalCurvedList"/>
    <dgm:cxn modelId="{2F9B8660-C674-4F73-8582-20BBFA783C64}" type="presParOf" srcId="{F73A0E5D-68CA-4F30-8443-3A74243B98B8}" destId="{D4AABF68-F9E7-4FA9-B4C5-967A8FF3739D}" srcOrd="0" destOrd="0" presId="urn:microsoft.com/office/officeart/2008/layout/VerticalCurvedList"/>
    <dgm:cxn modelId="{FF6682B6-8F7A-4FE2-9067-4FF100C5B0AE}" type="presParOf" srcId="{AE7FD8A9-39E2-4AAD-A2D9-BF3D97A34CA4}" destId="{42DE6A27-AB4D-4B80-840B-5CA9CAD0DB40}" srcOrd="5" destOrd="0" presId="urn:microsoft.com/office/officeart/2008/layout/VerticalCurvedList"/>
    <dgm:cxn modelId="{0339DC2E-A274-4652-9960-7FCE63A4C0A7}" type="presParOf" srcId="{AE7FD8A9-39E2-4AAD-A2D9-BF3D97A34CA4}" destId="{3DC042ED-6F1B-41FE-B688-0825743DBB7F}" srcOrd="6" destOrd="0" presId="urn:microsoft.com/office/officeart/2008/layout/VerticalCurvedList"/>
    <dgm:cxn modelId="{B6C94AF8-4A42-4897-B83B-B527D28DAEC5}" type="presParOf" srcId="{3DC042ED-6F1B-41FE-B688-0825743DBB7F}" destId="{5FA800F9-E5F1-4038-93F5-1FF8A42E6616}" srcOrd="0" destOrd="0" presId="urn:microsoft.com/office/officeart/2008/layout/VerticalCurvedList"/>
    <dgm:cxn modelId="{B5CCEA00-A667-4B67-B39B-9FA9CFE190AF}" type="presParOf" srcId="{AE7FD8A9-39E2-4AAD-A2D9-BF3D97A34CA4}" destId="{B8D8E4A5-2AD8-4D9B-9BB8-D78931D89502}" srcOrd="7" destOrd="0" presId="urn:microsoft.com/office/officeart/2008/layout/VerticalCurvedList"/>
    <dgm:cxn modelId="{545953B1-2D32-4C0F-998E-3835D48B269B}" type="presParOf" srcId="{AE7FD8A9-39E2-4AAD-A2D9-BF3D97A34CA4}" destId="{05AB30DC-88BE-44A2-9781-AD3680180A9F}" srcOrd="8" destOrd="0" presId="urn:microsoft.com/office/officeart/2008/layout/VerticalCurvedList"/>
    <dgm:cxn modelId="{79853724-5B4E-4332-8966-C72E8B5AD1E7}" type="presParOf" srcId="{05AB30DC-88BE-44A2-9781-AD3680180A9F}" destId="{049DBEED-A297-473A-B9AE-1FADEF118A58}" srcOrd="0" destOrd="0" presId="urn:microsoft.com/office/officeart/2008/layout/VerticalCurvedList"/>
    <dgm:cxn modelId="{26EE432F-0617-49AC-8574-83993432E143}" type="presParOf" srcId="{AE7FD8A9-39E2-4AAD-A2D9-BF3D97A34CA4}" destId="{F37CB347-23FB-4DD5-A6FF-841BECB0411F}" srcOrd="9" destOrd="0" presId="urn:microsoft.com/office/officeart/2008/layout/VerticalCurvedList"/>
    <dgm:cxn modelId="{273C1334-4463-4BB8-9F06-D72E329BE74E}" type="presParOf" srcId="{AE7FD8A9-39E2-4AAD-A2D9-BF3D97A34CA4}" destId="{34C4C4CD-5EB4-46E5-A1D6-731B8A858D81}" srcOrd="10" destOrd="0" presId="urn:microsoft.com/office/officeart/2008/layout/VerticalCurvedList"/>
    <dgm:cxn modelId="{4895293D-994E-4A17-B48D-CF58664980F5}" type="presParOf" srcId="{34C4C4CD-5EB4-46E5-A1D6-731B8A858D81}" destId="{E3F14558-2821-4EAC-8346-70E4343587BE}"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992968-7535-48BB-A84E-262FDE730F4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43CB4BD0-9DFF-4E3E-9E0D-13FFEBCC5F48}">
      <dgm:prSet phldrT="[Testo]" custT="1"/>
      <dgm:spPr>
        <a:noFill/>
      </dgm:spPr>
      <dgm:t>
        <a:bodyPr/>
        <a:lstStyle/>
        <a:p>
          <a:r>
            <a:rPr lang="it-IT" sz="1200" b="1" dirty="0">
              <a:solidFill>
                <a:schemeClr val="tx1">
                  <a:lumMod val="50000"/>
                  <a:lumOff val="50000"/>
                </a:schemeClr>
              </a:solidFill>
            </a:rPr>
            <a:t>NETWORKING CON GLI ENTI LOCALI</a:t>
          </a:r>
        </a:p>
      </dgm:t>
    </dgm:pt>
    <dgm:pt modelId="{365FBA13-3A3E-4E17-8AAD-B1CECE1D008A}" type="parTrans" cxnId="{D57EF507-FAF3-4BB2-8680-688EF18A326F}">
      <dgm:prSet/>
      <dgm:spPr/>
      <dgm:t>
        <a:bodyPr/>
        <a:lstStyle/>
        <a:p>
          <a:endParaRPr lang="it-IT" sz="1200"/>
        </a:p>
      </dgm:t>
    </dgm:pt>
    <dgm:pt modelId="{E70CC5EC-12B1-42EA-AF25-AD9127B610D7}" type="sibTrans" cxnId="{D57EF507-FAF3-4BB2-8680-688EF18A326F}">
      <dgm:prSet/>
      <dgm:spPr>
        <a:ln>
          <a:solidFill>
            <a:schemeClr val="tx1">
              <a:lumMod val="50000"/>
              <a:lumOff val="50000"/>
            </a:schemeClr>
          </a:solidFill>
        </a:ln>
      </dgm:spPr>
      <dgm:t>
        <a:bodyPr/>
        <a:lstStyle/>
        <a:p>
          <a:endParaRPr lang="it-IT" sz="1200"/>
        </a:p>
      </dgm:t>
    </dgm:pt>
    <dgm:pt modelId="{3DC11851-43FF-4F4D-9D8F-01EB40156C98}">
      <dgm:prSet phldrT="[Testo]" custT="1"/>
      <dgm:spPr>
        <a:noFill/>
      </dgm:spPr>
      <dgm:t>
        <a:bodyPr/>
        <a:lstStyle/>
        <a:p>
          <a:r>
            <a:rPr lang="it-IT" sz="1200" b="1" dirty="0">
              <a:solidFill>
                <a:schemeClr val="tx1">
                  <a:lumMod val="50000"/>
                  <a:lumOff val="50000"/>
                </a:schemeClr>
              </a:solidFill>
            </a:rPr>
            <a:t>INCENTIVI (PR FESR 2021-27) – ANCHE PER CONTRASTO A POVERTA’ ENERGETICA</a:t>
          </a:r>
        </a:p>
      </dgm:t>
    </dgm:pt>
    <dgm:pt modelId="{D5FE1B98-F369-4A49-A713-9A499AFA2999}" type="parTrans" cxnId="{E3C3F596-48F2-41F2-B9DF-7AB9A206D655}">
      <dgm:prSet/>
      <dgm:spPr/>
      <dgm:t>
        <a:bodyPr/>
        <a:lstStyle/>
        <a:p>
          <a:endParaRPr lang="it-IT" sz="1200"/>
        </a:p>
      </dgm:t>
    </dgm:pt>
    <dgm:pt modelId="{8A96B166-8285-4C00-936D-912EC13BC562}" type="sibTrans" cxnId="{E3C3F596-48F2-41F2-B9DF-7AB9A206D655}">
      <dgm:prSet/>
      <dgm:spPr/>
      <dgm:t>
        <a:bodyPr/>
        <a:lstStyle/>
        <a:p>
          <a:endParaRPr lang="it-IT" sz="1200"/>
        </a:p>
      </dgm:t>
    </dgm:pt>
    <dgm:pt modelId="{1A5A8A80-9069-4E61-906B-CD88E84BD3EF}">
      <dgm:prSet phldrT="[Testo]" custT="1"/>
      <dgm:spPr>
        <a:noFill/>
      </dgm:spPr>
      <dgm:t>
        <a:bodyPr/>
        <a:lstStyle/>
        <a:p>
          <a:r>
            <a:rPr lang="it-IT" sz="1200" b="1" dirty="0">
              <a:solidFill>
                <a:schemeClr val="tx1">
                  <a:lumMod val="50000"/>
                  <a:lumOff val="50000"/>
                </a:schemeClr>
              </a:solidFill>
            </a:rPr>
            <a:t>SVILUPPO SINERGIE CON L.R. 6/2022</a:t>
          </a:r>
        </a:p>
      </dgm:t>
    </dgm:pt>
    <dgm:pt modelId="{016C2FF1-387A-48A0-AE1D-75FEB459B6B9}" type="parTrans" cxnId="{EE84BAFF-AFA4-4833-9CC2-35ACF323FB43}">
      <dgm:prSet/>
      <dgm:spPr/>
      <dgm:t>
        <a:bodyPr/>
        <a:lstStyle/>
        <a:p>
          <a:endParaRPr lang="it-IT" sz="1200"/>
        </a:p>
      </dgm:t>
    </dgm:pt>
    <dgm:pt modelId="{94468D7B-79B3-46CC-B256-6BF4D7FE38E2}" type="sibTrans" cxnId="{EE84BAFF-AFA4-4833-9CC2-35ACF323FB43}">
      <dgm:prSet/>
      <dgm:spPr/>
      <dgm:t>
        <a:bodyPr/>
        <a:lstStyle/>
        <a:p>
          <a:endParaRPr lang="it-IT" sz="1200"/>
        </a:p>
      </dgm:t>
    </dgm:pt>
    <dgm:pt modelId="{EE5FBC4F-6CD1-4F86-BEFC-D7D7A42CDDD8}" type="pres">
      <dgm:prSet presAssocID="{B8992968-7535-48BB-A84E-262FDE730F46}" presName="Name0" presStyleCnt="0">
        <dgm:presLayoutVars>
          <dgm:chMax val="7"/>
          <dgm:chPref val="7"/>
          <dgm:dir/>
        </dgm:presLayoutVars>
      </dgm:prSet>
      <dgm:spPr/>
    </dgm:pt>
    <dgm:pt modelId="{D3450F4A-64F7-4E19-A526-905ED3AAA99B}" type="pres">
      <dgm:prSet presAssocID="{B8992968-7535-48BB-A84E-262FDE730F46}" presName="Name1" presStyleCnt="0"/>
      <dgm:spPr/>
    </dgm:pt>
    <dgm:pt modelId="{B694735D-946A-4FF2-A123-34C0AA6EADC1}" type="pres">
      <dgm:prSet presAssocID="{B8992968-7535-48BB-A84E-262FDE730F46}" presName="cycle" presStyleCnt="0"/>
      <dgm:spPr/>
    </dgm:pt>
    <dgm:pt modelId="{66938659-61D2-4DEF-B1D2-A0299BFABF6C}" type="pres">
      <dgm:prSet presAssocID="{B8992968-7535-48BB-A84E-262FDE730F46}" presName="srcNode" presStyleLbl="node1" presStyleIdx="0" presStyleCnt="3"/>
      <dgm:spPr/>
    </dgm:pt>
    <dgm:pt modelId="{5786F840-C0B5-4F99-B92F-069BA35326D5}" type="pres">
      <dgm:prSet presAssocID="{B8992968-7535-48BB-A84E-262FDE730F46}" presName="conn" presStyleLbl="parChTrans1D2" presStyleIdx="0" presStyleCnt="1"/>
      <dgm:spPr/>
    </dgm:pt>
    <dgm:pt modelId="{0CFAB6FE-246B-4105-9F9C-32A292512F49}" type="pres">
      <dgm:prSet presAssocID="{B8992968-7535-48BB-A84E-262FDE730F46}" presName="extraNode" presStyleLbl="node1" presStyleIdx="0" presStyleCnt="3"/>
      <dgm:spPr/>
    </dgm:pt>
    <dgm:pt modelId="{033B11AC-A209-4048-8BF2-397F25D47265}" type="pres">
      <dgm:prSet presAssocID="{B8992968-7535-48BB-A84E-262FDE730F46}" presName="dstNode" presStyleLbl="node1" presStyleIdx="0" presStyleCnt="3"/>
      <dgm:spPr/>
    </dgm:pt>
    <dgm:pt modelId="{085269F5-657D-4F36-BC52-5EA18303D58E}" type="pres">
      <dgm:prSet presAssocID="{43CB4BD0-9DFF-4E3E-9E0D-13FFEBCC5F48}" presName="text_1" presStyleLbl="node1" presStyleIdx="0" presStyleCnt="3">
        <dgm:presLayoutVars>
          <dgm:bulletEnabled val="1"/>
        </dgm:presLayoutVars>
      </dgm:prSet>
      <dgm:spPr/>
    </dgm:pt>
    <dgm:pt modelId="{B3FE0D02-386F-46CC-B5E5-F5AD294285CE}" type="pres">
      <dgm:prSet presAssocID="{43CB4BD0-9DFF-4E3E-9E0D-13FFEBCC5F48}" presName="accent_1" presStyleCnt="0"/>
      <dgm:spPr/>
    </dgm:pt>
    <dgm:pt modelId="{4EB02EFF-AF6B-424C-996C-FC62535BEC32}" type="pres">
      <dgm:prSet presAssocID="{43CB4BD0-9DFF-4E3E-9E0D-13FFEBCC5F48}" presName="accentRepeatNode" presStyleLbl="solidFgAcc1" presStyleIdx="0" presStyleCnt="3"/>
      <dgm:spPr>
        <a:ln>
          <a:solidFill>
            <a:schemeClr val="tx1">
              <a:lumMod val="65000"/>
              <a:lumOff val="35000"/>
            </a:schemeClr>
          </a:solidFill>
        </a:ln>
      </dgm:spPr>
    </dgm:pt>
    <dgm:pt modelId="{922984EB-AAA5-4850-ACCF-9997C0EE0D29}" type="pres">
      <dgm:prSet presAssocID="{3DC11851-43FF-4F4D-9D8F-01EB40156C98}" presName="text_2" presStyleLbl="node1" presStyleIdx="1" presStyleCnt="3">
        <dgm:presLayoutVars>
          <dgm:bulletEnabled val="1"/>
        </dgm:presLayoutVars>
      </dgm:prSet>
      <dgm:spPr/>
    </dgm:pt>
    <dgm:pt modelId="{F8B6844B-EE8E-4C43-9E1B-888867C45E25}" type="pres">
      <dgm:prSet presAssocID="{3DC11851-43FF-4F4D-9D8F-01EB40156C98}" presName="accent_2" presStyleCnt="0"/>
      <dgm:spPr/>
    </dgm:pt>
    <dgm:pt modelId="{2C9AD3CA-4BBA-4A75-99FA-823B1E06B81D}" type="pres">
      <dgm:prSet presAssocID="{3DC11851-43FF-4F4D-9D8F-01EB40156C98}" presName="accentRepeatNode" presStyleLbl="solidFgAcc1" presStyleIdx="1" presStyleCnt="3"/>
      <dgm:spPr>
        <a:ln>
          <a:solidFill>
            <a:schemeClr val="tx1">
              <a:lumMod val="65000"/>
              <a:lumOff val="35000"/>
            </a:schemeClr>
          </a:solidFill>
        </a:ln>
      </dgm:spPr>
    </dgm:pt>
    <dgm:pt modelId="{61C9AF5D-56C1-47EA-95EF-CAB36CCCACD0}" type="pres">
      <dgm:prSet presAssocID="{1A5A8A80-9069-4E61-906B-CD88E84BD3EF}" presName="text_3" presStyleLbl="node1" presStyleIdx="2" presStyleCnt="3">
        <dgm:presLayoutVars>
          <dgm:bulletEnabled val="1"/>
        </dgm:presLayoutVars>
      </dgm:prSet>
      <dgm:spPr/>
    </dgm:pt>
    <dgm:pt modelId="{572955C9-E47A-40EA-BB7D-E8C85AFCD48D}" type="pres">
      <dgm:prSet presAssocID="{1A5A8A80-9069-4E61-906B-CD88E84BD3EF}" presName="accent_3" presStyleCnt="0"/>
      <dgm:spPr/>
    </dgm:pt>
    <dgm:pt modelId="{F9A360F2-9942-4868-A2EF-9C6609990B35}" type="pres">
      <dgm:prSet presAssocID="{1A5A8A80-9069-4E61-906B-CD88E84BD3EF}" presName="accentRepeatNode" presStyleLbl="solidFgAcc1" presStyleIdx="2" presStyleCnt="3"/>
      <dgm:spPr>
        <a:ln>
          <a:solidFill>
            <a:schemeClr val="tx1">
              <a:lumMod val="65000"/>
              <a:lumOff val="35000"/>
            </a:schemeClr>
          </a:solidFill>
        </a:ln>
      </dgm:spPr>
    </dgm:pt>
  </dgm:ptLst>
  <dgm:cxnLst>
    <dgm:cxn modelId="{D57EF507-FAF3-4BB2-8680-688EF18A326F}" srcId="{B8992968-7535-48BB-A84E-262FDE730F46}" destId="{43CB4BD0-9DFF-4E3E-9E0D-13FFEBCC5F48}" srcOrd="0" destOrd="0" parTransId="{365FBA13-3A3E-4E17-8AAD-B1CECE1D008A}" sibTransId="{E70CC5EC-12B1-42EA-AF25-AD9127B610D7}"/>
    <dgm:cxn modelId="{144C4A5F-2F8D-4399-8237-CB1AC0D2B47B}" type="presOf" srcId="{1A5A8A80-9069-4E61-906B-CD88E84BD3EF}" destId="{61C9AF5D-56C1-47EA-95EF-CAB36CCCACD0}" srcOrd="0" destOrd="0" presId="urn:microsoft.com/office/officeart/2008/layout/VerticalCurvedList"/>
    <dgm:cxn modelId="{AED5AE76-9FE7-4308-B3F1-98730D2B70C1}" type="presOf" srcId="{43CB4BD0-9DFF-4E3E-9E0D-13FFEBCC5F48}" destId="{085269F5-657D-4F36-BC52-5EA18303D58E}" srcOrd="0" destOrd="0" presId="urn:microsoft.com/office/officeart/2008/layout/VerticalCurvedList"/>
    <dgm:cxn modelId="{A2CC2893-10FB-47F0-87CF-2C4B80DC8A1D}" type="presOf" srcId="{E70CC5EC-12B1-42EA-AF25-AD9127B610D7}" destId="{5786F840-C0B5-4F99-B92F-069BA35326D5}" srcOrd="0" destOrd="0" presId="urn:microsoft.com/office/officeart/2008/layout/VerticalCurvedList"/>
    <dgm:cxn modelId="{E3C3F596-48F2-41F2-B9DF-7AB9A206D655}" srcId="{B8992968-7535-48BB-A84E-262FDE730F46}" destId="{3DC11851-43FF-4F4D-9D8F-01EB40156C98}" srcOrd="1" destOrd="0" parTransId="{D5FE1B98-F369-4A49-A713-9A499AFA2999}" sibTransId="{8A96B166-8285-4C00-936D-912EC13BC562}"/>
    <dgm:cxn modelId="{7F7B3898-38AB-41F4-AAFA-96EA365DA3D2}" type="presOf" srcId="{B8992968-7535-48BB-A84E-262FDE730F46}" destId="{EE5FBC4F-6CD1-4F86-BEFC-D7D7A42CDDD8}" srcOrd="0" destOrd="0" presId="urn:microsoft.com/office/officeart/2008/layout/VerticalCurvedList"/>
    <dgm:cxn modelId="{D4D8A5CB-CD72-40AC-A790-586A801A2522}" type="presOf" srcId="{3DC11851-43FF-4F4D-9D8F-01EB40156C98}" destId="{922984EB-AAA5-4850-ACCF-9997C0EE0D29}" srcOrd="0" destOrd="0" presId="urn:microsoft.com/office/officeart/2008/layout/VerticalCurvedList"/>
    <dgm:cxn modelId="{EE84BAFF-AFA4-4833-9CC2-35ACF323FB43}" srcId="{B8992968-7535-48BB-A84E-262FDE730F46}" destId="{1A5A8A80-9069-4E61-906B-CD88E84BD3EF}" srcOrd="2" destOrd="0" parTransId="{016C2FF1-387A-48A0-AE1D-75FEB459B6B9}" sibTransId="{94468D7B-79B3-46CC-B256-6BF4D7FE38E2}"/>
    <dgm:cxn modelId="{8C1CD242-0604-422A-B76F-566A8CF61531}" type="presParOf" srcId="{EE5FBC4F-6CD1-4F86-BEFC-D7D7A42CDDD8}" destId="{D3450F4A-64F7-4E19-A526-905ED3AAA99B}" srcOrd="0" destOrd="0" presId="urn:microsoft.com/office/officeart/2008/layout/VerticalCurvedList"/>
    <dgm:cxn modelId="{6A007C5E-D395-4054-BFCD-8EC568152F7C}" type="presParOf" srcId="{D3450F4A-64F7-4E19-A526-905ED3AAA99B}" destId="{B694735D-946A-4FF2-A123-34C0AA6EADC1}" srcOrd="0" destOrd="0" presId="urn:microsoft.com/office/officeart/2008/layout/VerticalCurvedList"/>
    <dgm:cxn modelId="{33AC6320-0046-4CD0-B50F-22F21CAE7FF0}" type="presParOf" srcId="{B694735D-946A-4FF2-A123-34C0AA6EADC1}" destId="{66938659-61D2-4DEF-B1D2-A0299BFABF6C}" srcOrd="0" destOrd="0" presId="urn:microsoft.com/office/officeart/2008/layout/VerticalCurvedList"/>
    <dgm:cxn modelId="{3F48AAE4-54E6-4365-9783-C2EAEBE8971A}" type="presParOf" srcId="{B694735D-946A-4FF2-A123-34C0AA6EADC1}" destId="{5786F840-C0B5-4F99-B92F-069BA35326D5}" srcOrd="1" destOrd="0" presId="urn:microsoft.com/office/officeart/2008/layout/VerticalCurvedList"/>
    <dgm:cxn modelId="{FA988614-814B-494D-9566-FA358718E368}" type="presParOf" srcId="{B694735D-946A-4FF2-A123-34C0AA6EADC1}" destId="{0CFAB6FE-246B-4105-9F9C-32A292512F49}" srcOrd="2" destOrd="0" presId="urn:microsoft.com/office/officeart/2008/layout/VerticalCurvedList"/>
    <dgm:cxn modelId="{6FD08535-FA29-41BD-90F1-4D28042FAC31}" type="presParOf" srcId="{B694735D-946A-4FF2-A123-34C0AA6EADC1}" destId="{033B11AC-A209-4048-8BF2-397F25D47265}" srcOrd="3" destOrd="0" presId="urn:microsoft.com/office/officeart/2008/layout/VerticalCurvedList"/>
    <dgm:cxn modelId="{4676F703-CB4E-4E7B-9EC2-8F0F0FEEA55B}" type="presParOf" srcId="{D3450F4A-64F7-4E19-A526-905ED3AAA99B}" destId="{085269F5-657D-4F36-BC52-5EA18303D58E}" srcOrd="1" destOrd="0" presId="urn:microsoft.com/office/officeart/2008/layout/VerticalCurvedList"/>
    <dgm:cxn modelId="{22B6B30A-CA3E-4C26-A89C-37E4996DCF30}" type="presParOf" srcId="{D3450F4A-64F7-4E19-A526-905ED3AAA99B}" destId="{B3FE0D02-386F-46CC-B5E5-F5AD294285CE}" srcOrd="2" destOrd="0" presId="urn:microsoft.com/office/officeart/2008/layout/VerticalCurvedList"/>
    <dgm:cxn modelId="{87D65B84-6A3F-43BB-A2C7-475B412C160F}" type="presParOf" srcId="{B3FE0D02-386F-46CC-B5E5-F5AD294285CE}" destId="{4EB02EFF-AF6B-424C-996C-FC62535BEC32}" srcOrd="0" destOrd="0" presId="urn:microsoft.com/office/officeart/2008/layout/VerticalCurvedList"/>
    <dgm:cxn modelId="{48846A4D-551F-417B-81E4-3F568F824918}" type="presParOf" srcId="{D3450F4A-64F7-4E19-A526-905ED3AAA99B}" destId="{922984EB-AAA5-4850-ACCF-9997C0EE0D29}" srcOrd="3" destOrd="0" presId="urn:microsoft.com/office/officeart/2008/layout/VerticalCurvedList"/>
    <dgm:cxn modelId="{841AE166-EE08-40E1-A559-EB901421CCCA}" type="presParOf" srcId="{D3450F4A-64F7-4E19-A526-905ED3AAA99B}" destId="{F8B6844B-EE8E-4C43-9E1B-888867C45E25}" srcOrd="4" destOrd="0" presId="urn:microsoft.com/office/officeart/2008/layout/VerticalCurvedList"/>
    <dgm:cxn modelId="{62CC905A-BBEB-414E-A3D7-9A32B44FFFF3}" type="presParOf" srcId="{F8B6844B-EE8E-4C43-9E1B-888867C45E25}" destId="{2C9AD3CA-4BBA-4A75-99FA-823B1E06B81D}" srcOrd="0" destOrd="0" presId="urn:microsoft.com/office/officeart/2008/layout/VerticalCurvedList"/>
    <dgm:cxn modelId="{05F42CAD-99C0-4314-A1DA-2ECCAF5EF074}" type="presParOf" srcId="{D3450F4A-64F7-4E19-A526-905ED3AAA99B}" destId="{61C9AF5D-56C1-47EA-95EF-CAB36CCCACD0}" srcOrd="5" destOrd="0" presId="urn:microsoft.com/office/officeart/2008/layout/VerticalCurvedList"/>
    <dgm:cxn modelId="{63B427EE-2887-43BE-B059-8C09E89289F4}" type="presParOf" srcId="{D3450F4A-64F7-4E19-A526-905ED3AAA99B}" destId="{572955C9-E47A-40EA-BB7D-E8C85AFCD48D}" srcOrd="6" destOrd="0" presId="urn:microsoft.com/office/officeart/2008/layout/VerticalCurvedList"/>
    <dgm:cxn modelId="{1DA3671A-604A-46E4-B52C-1FF009EA925A}" type="presParOf" srcId="{572955C9-E47A-40EA-BB7D-E8C85AFCD48D}" destId="{F9A360F2-9942-4868-A2EF-9C6609990B35}"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7B532-4D7A-417F-8B87-E9E1C0A381B9}">
      <dsp:nvSpPr>
        <dsp:cNvPr id="0" name=""/>
        <dsp:cNvSpPr/>
      </dsp:nvSpPr>
      <dsp:spPr>
        <a:xfrm>
          <a:off x="-2007996" y="-311215"/>
          <a:ext cx="2400431" cy="2400431"/>
        </a:xfrm>
        <a:prstGeom prst="blockArc">
          <a:avLst>
            <a:gd name="adj1" fmla="val 18900000"/>
            <a:gd name="adj2" fmla="val 2700000"/>
            <a:gd name="adj3" fmla="val 900"/>
          </a:avLst>
        </a:pr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7F7652B0-5152-4E75-9A58-913CE65828D2}">
      <dsp:nvSpPr>
        <dsp:cNvPr id="0" name=""/>
        <dsp:cNvSpPr/>
      </dsp:nvSpPr>
      <dsp:spPr>
        <a:xfrm>
          <a:off x="192379" y="122318"/>
          <a:ext cx="5655970" cy="22232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467" tIns="27940" rIns="27940" bIns="2794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it-IT" sz="1100" b="1" kern="1200" dirty="0">
              <a:solidFill>
                <a:schemeClr val="tx1">
                  <a:lumMod val="50000"/>
                  <a:lumOff val="50000"/>
                </a:schemeClr>
              </a:solidFill>
            </a:rPr>
            <a:t>MODELLO PRODUZIONE, AUTOCONSUMO, CONDIVISIONE</a:t>
          </a:r>
          <a:endParaRPr lang="it-IT" sz="1100" kern="1200" dirty="0">
            <a:solidFill>
              <a:schemeClr val="tx1">
                <a:lumMod val="50000"/>
                <a:lumOff val="50000"/>
              </a:schemeClr>
            </a:solidFill>
          </a:endParaRPr>
        </a:p>
      </dsp:txBody>
      <dsp:txXfrm>
        <a:off x="192379" y="122318"/>
        <a:ext cx="5655970" cy="222321"/>
      </dsp:txXfrm>
    </dsp:sp>
    <dsp:sp modelId="{8DDAAE79-4275-42FC-BA3D-E887535C313C}">
      <dsp:nvSpPr>
        <dsp:cNvPr id="0" name=""/>
        <dsp:cNvSpPr/>
      </dsp:nvSpPr>
      <dsp:spPr>
        <a:xfrm>
          <a:off x="18615" y="102716"/>
          <a:ext cx="277901" cy="277901"/>
        </a:xfrm>
        <a:prstGeom prst="ellipse">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8431B727-53A2-47B2-A95C-826F14AB7C0A}">
      <dsp:nvSpPr>
        <dsp:cNvPr id="0" name=""/>
        <dsp:cNvSpPr/>
      </dsp:nvSpPr>
      <dsp:spPr>
        <a:xfrm>
          <a:off x="332606" y="444464"/>
          <a:ext cx="5496661" cy="22232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467" tIns="27940" rIns="27940" bIns="2794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it-IT" sz="1100" b="1" kern="1200" dirty="0">
              <a:solidFill>
                <a:schemeClr val="tx1">
                  <a:lumMod val="50000"/>
                  <a:lumOff val="50000"/>
                </a:schemeClr>
              </a:solidFill>
            </a:rPr>
            <a:t>PERCORSO GIURIDICO</a:t>
          </a:r>
          <a:endParaRPr lang="it-IT" sz="1100" kern="1200" dirty="0">
            <a:solidFill>
              <a:schemeClr val="tx1">
                <a:lumMod val="50000"/>
                <a:lumOff val="50000"/>
              </a:schemeClr>
            </a:solidFill>
          </a:endParaRPr>
        </a:p>
      </dsp:txBody>
      <dsp:txXfrm>
        <a:off x="332606" y="444464"/>
        <a:ext cx="5496661" cy="222321"/>
      </dsp:txXfrm>
    </dsp:sp>
    <dsp:sp modelId="{D4AABF68-F9E7-4FA9-B4C5-967A8FF3739D}">
      <dsp:nvSpPr>
        <dsp:cNvPr id="0" name=""/>
        <dsp:cNvSpPr/>
      </dsp:nvSpPr>
      <dsp:spPr>
        <a:xfrm>
          <a:off x="193656" y="416674"/>
          <a:ext cx="277901" cy="277901"/>
        </a:xfrm>
        <a:prstGeom prst="ellipse">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42DE6A27-AB4D-4B80-840B-5CA9CAD0DB40}">
      <dsp:nvSpPr>
        <dsp:cNvPr id="0" name=""/>
        <dsp:cNvSpPr/>
      </dsp:nvSpPr>
      <dsp:spPr>
        <a:xfrm>
          <a:off x="381501" y="777839"/>
          <a:ext cx="5447766" cy="22232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467" tIns="27940" rIns="27940" bIns="2794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it-IT" sz="1100" b="1" kern="1200" dirty="0">
              <a:solidFill>
                <a:schemeClr val="tx1">
                  <a:lumMod val="50000"/>
                  <a:lumOff val="50000"/>
                </a:schemeClr>
              </a:solidFill>
            </a:rPr>
            <a:t>VALUTAZIONE SOSTENIBILITA’ AMBIENTALE, SOCIALE,  ECONOMICA</a:t>
          </a:r>
          <a:endParaRPr lang="it-IT" sz="1100" kern="1200" dirty="0">
            <a:solidFill>
              <a:schemeClr val="tx1">
                <a:lumMod val="50000"/>
                <a:lumOff val="50000"/>
              </a:schemeClr>
            </a:solidFill>
          </a:endParaRPr>
        </a:p>
      </dsp:txBody>
      <dsp:txXfrm>
        <a:off x="381501" y="777839"/>
        <a:ext cx="5447766" cy="222321"/>
      </dsp:txXfrm>
    </dsp:sp>
    <dsp:sp modelId="{5FA800F9-E5F1-4038-93F5-1FF8A42E6616}">
      <dsp:nvSpPr>
        <dsp:cNvPr id="0" name=""/>
        <dsp:cNvSpPr/>
      </dsp:nvSpPr>
      <dsp:spPr>
        <a:xfrm>
          <a:off x="242551" y="750049"/>
          <a:ext cx="277901" cy="277901"/>
        </a:xfrm>
        <a:prstGeom prst="ellipse">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B8D8E4A5-2AD8-4D9B-9BB8-D78931D89502}">
      <dsp:nvSpPr>
        <dsp:cNvPr id="0" name=""/>
        <dsp:cNvSpPr/>
      </dsp:nvSpPr>
      <dsp:spPr>
        <a:xfrm>
          <a:off x="332606" y="1111214"/>
          <a:ext cx="5496661" cy="22232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467" tIns="27940" rIns="27940" bIns="2794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it-IT" sz="1100" b="1" kern="1200" dirty="0">
              <a:solidFill>
                <a:schemeClr val="tx1">
                  <a:lumMod val="50000"/>
                  <a:lumOff val="50000"/>
                </a:schemeClr>
              </a:solidFill>
            </a:rPr>
            <a:t>REALIZZAZIONE DI PROGRAMMA DI INVESTIMENTO</a:t>
          </a:r>
        </a:p>
      </dsp:txBody>
      <dsp:txXfrm>
        <a:off x="332606" y="1111214"/>
        <a:ext cx="5496661" cy="222321"/>
      </dsp:txXfrm>
    </dsp:sp>
    <dsp:sp modelId="{049DBEED-A297-473A-B9AE-1FADEF118A58}">
      <dsp:nvSpPr>
        <dsp:cNvPr id="0" name=""/>
        <dsp:cNvSpPr/>
      </dsp:nvSpPr>
      <dsp:spPr>
        <a:xfrm>
          <a:off x="193656" y="1083424"/>
          <a:ext cx="277901" cy="277901"/>
        </a:xfrm>
        <a:prstGeom prst="ellipse">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F37CB347-23FB-4DD5-A6FF-841BECB0411F}">
      <dsp:nvSpPr>
        <dsp:cNvPr id="0" name=""/>
        <dsp:cNvSpPr/>
      </dsp:nvSpPr>
      <dsp:spPr>
        <a:xfrm>
          <a:off x="173297" y="1444589"/>
          <a:ext cx="5655970" cy="222321"/>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467" tIns="27940" rIns="27940" bIns="2794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it-IT" sz="1100" b="1" kern="1200" dirty="0">
              <a:solidFill>
                <a:schemeClr val="tx1">
                  <a:lumMod val="50000"/>
                  <a:lumOff val="50000"/>
                </a:schemeClr>
              </a:solidFill>
            </a:rPr>
            <a:t>MONITORAGGIO CER E POVERTA’ ENERGETICA</a:t>
          </a:r>
        </a:p>
      </dsp:txBody>
      <dsp:txXfrm>
        <a:off x="173297" y="1444589"/>
        <a:ext cx="5655970" cy="222321"/>
      </dsp:txXfrm>
    </dsp:sp>
    <dsp:sp modelId="{E3F14558-2821-4EAC-8346-70E4343587BE}">
      <dsp:nvSpPr>
        <dsp:cNvPr id="0" name=""/>
        <dsp:cNvSpPr/>
      </dsp:nvSpPr>
      <dsp:spPr>
        <a:xfrm>
          <a:off x="34347" y="1416799"/>
          <a:ext cx="277901" cy="277901"/>
        </a:xfrm>
        <a:prstGeom prst="ellipse">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6F840-C0B5-4F99-B92F-069BA35326D5}">
      <dsp:nvSpPr>
        <dsp:cNvPr id="0" name=""/>
        <dsp:cNvSpPr/>
      </dsp:nvSpPr>
      <dsp:spPr>
        <a:xfrm>
          <a:off x="-2252261" y="-348350"/>
          <a:ext cx="2690600" cy="2690600"/>
        </a:xfrm>
        <a:prstGeom prst="blockArc">
          <a:avLst>
            <a:gd name="adj1" fmla="val 18900000"/>
            <a:gd name="adj2" fmla="val 2700000"/>
            <a:gd name="adj3" fmla="val 803"/>
          </a:avLst>
        </a:pr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085269F5-657D-4F36-BC52-5EA18303D58E}">
      <dsp:nvSpPr>
        <dsp:cNvPr id="0" name=""/>
        <dsp:cNvSpPr/>
      </dsp:nvSpPr>
      <dsp:spPr>
        <a:xfrm>
          <a:off x="281777" y="199389"/>
          <a:ext cx="6058189" cy="398779"/>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531"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lumMod val="50000"/>
                  <a:lumOff val="50000"/>
                </a:schemeClr>
              </a:solidFill>
            </a:rPr>
            <a:t>NETWORKING CON GLI ENTI LOCALI</a:t>
          </a:r>
        </a:p>
      </dsp:txBody>
      <dsp:txXfrm>
        <a:off x="281777" y="199389"/>
        <a:ext cx="6058189" cy="398779"/>
      </dsp:txXfrm>
    </dsp:sp>
    <dsp:sp modelId="{4EB02EFF-AF6B-424C-996C-FC62535BEC32}">
      <dsp:nvSpPr>
        <dsp:cNvPr id="0" name=""/>
        <dsp:cNvSpPr/>
      </dsp:nvSpPr>
      <dsp:spPr>
        <a:xfrm>
          <a:off x="32540" y="149542"/>
          <a:ext cx="498474" cy="498474"/>
        </a:xfrm>
        <a:prstGeom prst="ellipse">
          <a:avLst/>
        </a:prstGeom>
        <a:solidFill>
          <a:schemeClr val="lt1">
            <a:hueOff val="0"/>
            <a:satOff val="0"/>
            <a:lumOff val="0"/>
            <a:alphaOff val="0"/>
          </a:schemeClr>
        </a:solidFill>
        <a:ln w="254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dsp:style>
    </dsp:sp>
    <dsp:sp modelId="{922984EB-AAA5-4850-ACCF-9997C0EE0D29}">
      <dsp:nvSpPr>
        <dsp:cNvPr id="0" name=""/>
        <dsp:cNvSpPr/>
      </dsp:nvSpPr>
      <dsp:spPr>
        <a:xfrm>
          <a:off x="426733" y="797559"/>
          <a:ext cx="5913232" cy="398779"/>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531"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lumMod val="50000"/>
                  <a:lumOff val="50000"/>
                </a:schemeClr>
              </a:solidFill>
            </a:rPr>
            <a:t>INCENTIVI (PR FESR 2021-27) – ANCHE PER CONTRASTO A POVERTA’ ENERGETICA</a:t>
          </a:r>
        </a:p>
      </dsp:txBody>
      <dsp:txXfrm>
        <a:off x="426733" y="797559"/>
        <a:ext cx="5913232" cy="398779"/>
      </dsp:txXfrm>
    </dsp:sp>
    <dsp:sp modelId="{2C9AD3CA-4BBA-4A75-99FA-823B1E06B81D}">
      <dsp:nvSpPr>
        <dsp:cNvPr id="0" name=""/>
        <dsp:cNvSpPr/>
      </dsp:nvSpPr>
      <dsp:spPr>
        <a:xfrm>
          <a:off x="177496" y="747712"/>
          <a:ext cx="498474" cy="498474"/>
        </a:xfrm>
        <a:prstGeom prst="ellipse">
          <a:avLst/>
        </a:prstGeom>
        <a:solidFill>
          <a:schemeClr val="lt1">
            <a:hueOff val="0"/>
            <a:satOff val="0"/>
            <a:lumOff val="0"/>
            <a:alphaOff val="0"/>
          </a:schemeClr>
        </a:solidFill>
        <a:ln w="254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dsp:style>
    </dsp:sp>
    <dsp:sp modelId="{61C9AF5D-56C1-47EA-95EF-CAB36CCCACD0}">
      <dsp:nvSpPr>
        <dsp:cNvPr id="0" name=""/>
        <dsp:cNvSpPr/>
      </dsp:nvSpPr>
      <dsp:spPr>
        <a:xfrm>
          <a:off x="281777" y="1395729"/>
          <a:ext cx="6058189" cy="398779"/>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531"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lumMod val="50000"/>
                  <a:lumOff val="50000"/>
                </a:schemeClr>
              </a:solidFill>
            </a:rPr>
            <a:t>SVILUPPO SINERGIE CON L.R. 6/2022</a:t>
          </a:r>
        </a:p>
      </dsp:txBody>
      <dsp:txXfrm>
        <a:off x="281777" y="1395729"/>
        <a:ext cx="6058189" cy="398779"/>
      </dsp:txXfrm>
    </dsp:sp>
    <dsp:sp modelId="{F9A360F2-9942-4868-A2EF-9C6609990B35}">
      <dsp:nvSpPr>
        <dsp:cNvPr id="0" name=""/>
        <dsp:cNvSpPr/>
      </dsp:nvSpPr>
      <dsp:spPr>
        <a:xfrm>
          <a:off x="32540" y="1345881"/>
          <a:ext cx="498474" cy="498474"/>
        </a:xfrm>
        <a:prstGeom prst="ellipse">
          <a:avLst/>
        </a:prstGeom>
        <a:solidFill>
          <a:schemeClr val="lt1">
            <a:hueOff val="0"/>
            <a:satOff val="0"/>
            <a:lumOff val="0"/>
            <a:alphaOff val="0"/>
          </a:schemeClr>
        </a:solidFill>
        <a:ln w="254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7BADE01-A8EE-6E38-BBF8-BF5351FC874E}"/>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98C3891A-F558-EC4E-B89A-FC82583665F2}"/>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747947B4-0659-437B-BB0A-9F481AB77B7B}" type="datetimeFigureOut">
              <a:rPr lang="it-IT" smtClean="0"/>
              <a:t>20/12/22</a:t>
            </a:fld>
            <a:endParaRPr lang="it-IT"/>
          </a:p>
        </p:txBody>
      </p:sp>
      <p:sp>
        <p:nvSpPr>
          <p:cNvPr id="4" name="Segnaposto piè di pagina 3">
            <a:extLst>
              <a:ext uri="{FF2B5EF4-FFF2-40B4-BE49-F238E27FC236}">
                <a16:creationId xmlns:a16="http://schemas.microsoft.com/office/drawing/2014/main" id="{95E7B53F-A3F7-5A77-D603-59A36D780279}"/>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E1485DD0-54C5-2123-07A2-3123A11B40BF}"/>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9DD50D24-44E6-4BB3-9F35-2AC0402FE153}" type="slidenum">
              <a:rPr lang="it-IT" smtClean="0"/>
              <a:t>‹N›</a:t>
            </a:fld>
            <a:endParaRPr lang="it-IT"/>
          </a:p>
        </p:txBody>
      </p:sp>
    </p:spTree>
    <p:extLst>
      <p:ext uri="{BB962C8B-B14F-4D97-AF65-F5344CB8AC3E}">
        <p14:creationId xmlns:p14="http://schemas.microsoft.com/office/powerpoint/2010/main" val="480165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45522D4-C2DC-4E4F-9699-E822750EA1D3}" type="datetimeFigureOut">
              <a:rPr lang="it-IT" smtClean="0"/>
              <a:t>20/12/22</a:t>
            </a:fld>
            <a:endParaRPr lang="it-IT"/>
          </a:p>
        </p:txBody>
      </p:sp>
      <p:sp>
        <p:nvSpPr>
          <p:cNvPr id="4" name="Segnaposto immagine diapositiva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0B31642-AF23-465B-B050-360192EB4BCE}" type="slidenum">
              <a:rPr lang="it-IT" smtClean="0"/>
              <a:t>‹N›</a:t>
            </a:fld>
            <a:endParaRPr lang="it-IT"/>
          </a:p>
        </p:txBody>
      </p:sp>
    </p:spTree>
    <p:extLst>
      <p:ext uri="{BB962C8B-B14F-4D97-AF65-F5344CB8AC3E}">
        <p14:creationId xmlns:p14="http://schemas.microsoft.com/office/powerpoint/2010/main" val="4287563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Il nuovo paradigma lombardo della transizione energetica e climatica vuole interpretare il passaggio dall’idea di diminuire e minimizzare il ricorso alle fonti fossili ed il consumo di risorse naturali, driver del vigente PEAR, all’idea di incrementare i fattori propulsivi della nuova economia sostenibile lombarda. Decarbonizzazione e sostenibilità possono essere mezzo e fine della trasformazione evolutiva dei territori, ma il rilancio deve avere come indispensabile combustibile le sue stesse vocazioni intrinseche: il territorio, le comunità locali, le imprese e l’innovazione.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16F8547D-3389-4714-85A1-FFA5F31A6411}" type="slidenum">
              <a:rPr lang="it-IT" smtClean="0"/>
              <a:t>2</a:t>
            </a:fld>
            <a:endParaRPr lang="it-IT"/>
          </a:p>
        </p:txBody>
      </p:sp>
    </p:spTree>
    <p:extLst>
      <p:ext uri="{BB962C8B-B14F-4D97-AF65-F5344CB8AC3E}">
        <p14:creationId xmlns:p14="http://schemas.microsoft.com/office/powerpoint/2010/main" val="42907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Il nuovo paradigma lombardo della transizione energetica e climatica vuole interpretare il passaggio dall’idea di diminuire e minimizzare il ricorso alle fonti fossili ed il consumo di risorse naturali, driver del vigente PEAR, all’idea di incrementare i fattori propulsivi della nuova economia sostenibile lombarda. Decarbonizzazione e sostenibilità possono essere mezzo e fine della trasformazione evolutiva dei territori, ma il rilancio deve avere come indispensabile combustibile le sue stesse vocazioni intrinseche: il territorio, le comunità locali, le imprese e l’innovazione.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16F8547D-3389-4714-85A1-FFA5F31A6411}" type="slidenum">
              <a:rPr lang="it-IT" smtClean="0"/>
              <a:t>3</a:t>
            </a:fld>
            <a:endParaRPr lang="it-IT"/>
          </a:p>
        </p:txBody>
      </p:sp>
    </p:spTree>
    <p:extLst>
      <p:ext uri="{BB962C8B-B14F-4D97-AF65-F5344CB8AC3E}">
        <p14:creationId xmlns:p14="http://schemas.microsoft.com/office/powerpoint/2010/main" val="312474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Il nuovo paradigma lombardo della transizione energetica e climatica vuole interpretare il passaggio dall’idea di diminuire e minimizzare il ricorso alle fonti fossili ed il consumo di risorse naturali, driver del vigente PEAR, all’idea di incrementare i fattori propulsivi della nuova economia sostenibile lombarda. Decarbonizzazione e sostenibilità possono essere mezzo e fine della trasformazione evolutiva dei territori, ma il rilancio deve avere come indispensabile combustibile le sue stesse vocazioni intrinseche: il territorio, le comunità locali, le imprese e l’innovazione.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16F8547D-3389-4714-85A1-FFA5F31A6411}" type="slidenum">
              <a:rPr lang="it-IT" smtClean="0"/>
              <a:t>4</a:t>
            </a:fld>
            <a:endParaRPr lang="it-IT"/>
          </a:p>
        </p:txBody>
      </p:sp>
    </p:spTree>
    <p:extLst>
      <p:ext uri="{BB962C8B-B14F-4D97-AF65-F5344CB8AC3E}">
        <p14:creationId xmlns:p14="http://schemas.microsoft.com/office/powerpoint/2010/main" val="225426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Il nuovo paradigma lombardo della transizione energetica e climatica vuole interpretare il passaggio dall’idea di diminuire e minimizzare il ricorso alle fonti fossili ed il consumo di risorse naturali, driver del vigente PEAR, all’idea di incrementare i fattori propulsivi della nuova economia sostenibile lombarda. Decarbonizzazione e sostenibilità possono essere mezzo e fine della trasformazione evolutiva dei territori, ma il rilancio deve avere come indispensabile combustibile le sue stesse vocazioni intrinseche: il territorio, le comunità locali, le imprese e l’innovazione.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16F8547D-3389-4714-85A1-FFA5F31A6411}" type="slidenum">
              <a:rPr lang="it-IT" smtClean="0"/>
              <a:t>5</a:t>
            </a:fld>
            <a:endParaRPr lang="it-IT"/>
          </a:p>
        </p:txBody>
      </p:sp>
    </p:spTree>
    <p:extLst>
      <p:ext uri="{BB962C8B-B14F-4D97-AF65-F5344CB8AC3E}">
        <p14:creationId xmlns:p14="http://schemas.microsoft.com/office/powerpoint/2010/main" val="197657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Il nuovo paradigma lombardo della transizione energetica e climatica vuole interpretare il passaggio dall’idea di diminuire e minimizzare il ricorso alle fonti fossili ed il consumo di risorse naturali, driver del vigente PEAR, all’idea di incrementare i fattori propulsivi della nuova economia sostenibile lombarda. Decarbonizzazione e sostenibilità possono essere mezzo e fine della trasformazione evolutiva dei territori, ma il rilancio deve avere come indispensabile combustibile le sue stesse vocazioni intrinseche: il territorio, le comunità locali, le imprese e l’innovazione.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16F8547D-3389-4714-85A1-FFA5F31A6411}" type="slidenum">
              <a:rPr lang="it-IT" smtClean="0"/>
              <a:t>6</a:t>
            </a:fld>
            <a:endParaRPr lang="it-IT"/>
          </a:p>
        </p:txBody>
      </p:sp>
    </p:spTree>
    <p:extLst>
      <p:ext uri="{BB962C8B-B14F-4D97-AF65-F5344CB8AC3E}">
        <p14:creationId xmlns:p14="http://schemas.microsoft.com/office/powerpoint/2010/main" val="476567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Il nuovo paradigma lombardo della transizione energetica e climatica vuole interpretare il passaggio dall’idea di diminuire e minimizzare il ricorso alle fonti fossili ed il consumo di risorse naturali, driver del vigente PEAR, all’idea di incrementare i fattori propulsivi della nuova economia sostenibile lombarda. Decarbonizzazione e sostenibilità possono essere mezzo e fine della trasformazione evolutiva dei territori, ma il rilancio deve avere come indispensabile combustibile le sue stesse vocazioni intrinseche: il territorio, le comunità locali, le imprese e l’innovazione.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16F8547D-3389-4714-85A1-FFA5F31A6411}" type="slidenum">
              <a:rPr lang="it-IT" smtClean="0"/>
              <a:t>7</a:t>
            </a:fld>
            <a:endParaRPr lang="it-IT"/>
          </a:p>
        </p:txBody>
      </p:sp>
    </p:spTree>
    <p:extLst>
      <p:ext uri="{BB962C8B-B14F-4D97-AF65-F5344CB8AC3E}">
        <p14:creationId xmlns:p14="http://schemas.microsoft.com/office/powerpoint/2010/main" val="303995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Il nuovo paradigma lombardo della transizione energetica e climatica vuole interpretare il passaggio dall’idea di diminuire e minimizzare il ricorso alle fonti fossili ed il consumo di risorse naturali, driver del vigente PEAR, all’idea di incrementare i fattori propulsivi della nuova economia sostenibile lombarda. Decarbonizzazione e sostenibilità possono essere mezzo e fine della trasformazione evolutiva dei territori, ma il rilancio deve avere come indispensabile combustibile le sue stesse vocazioni intrinseche: il territorio, le comunità locali, le imprese e l’innovazione.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16F8547D-3389-4714-85A1-FFA5F31A6411}" type="slidenum">
              <a:rPr lang="it-IT" smtClean="0"/>
              <a:t>8</a:t>
            </a:fld>
            <a:endParaRPr lang="it-IT"/>
          </a:p>
        </p:txBody>
      </p:sp>
    </p:spTree>
    <p:extLst>
      <p:ext uri="{BB962C8B-B14F-4D97-AF65-F5344CB8AC3E}">
        <p14:creationId xmlns:p14="http://schemas.microsoft.com/office/powerpoint/2010/main" val="55317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Il nuovo paradigma lombardo della transizione energetica e climatica vuole interpretare il passaggio dall’idea di diminuire e minimizzare il ricorso alle fonti fossili ed il consumo di risorse naturali, driver del vigente PEAR, all’idea di incrementare i fattori propulsivi della nuova economia sostenibile lombarda. Decarbonizzazione e sostenibilità possono essere mezzo e fine della trasformazione evolutiva dei territori, ma il rilancio deve avere come indispensabile combustibile le sue stesse vocazioni intrinseche: il territorio, le comunità locali, le imprese e l’innovazione.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16F8547D-3389-4714-85A1-FFA5F31A6411}" type="slidenum">
              <a:rPr lang="it-IT" smtClean="0"/>
              <a:t>9</a:t>
            </a:fld>
            <a:endParaRPr lang="it-IT"/>
          </a:p>
        </p:txBody>
      </p:sp>
    </p:spTree>
    <p:extLst>
      <p:ext uri="{BB962C8B-B14F-4D97-AF65-F5344CB8AC3E}">
        <p14:creationId xmlns:p14="http://schemas.microsoft.com/office/powerpoint/2010/main" val="409201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Il nuovo paradigma lombardo della transizione energetica e climatica vuole interpretare il passaggio dall’idea di diminuire e minimizzare il ricorso alle fonti fossili ed il consumo di risorse naturali, driver del vigente PEAR, all’idea di incrementare i fattori propulsivi della nuova economia sostenibile lombarda. Decarbonizzazione e sostenibilità possono essere mezzo e fine della trasformazione evolutiva dei territori, ma il rilancio deve avere come indispensabile combustibile le sue stesse vocazioni intrinseche: il territorio, le comunità locali, le imprese e l’innovazione.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16F8547D-3389-4714-85A1-FFA5F31A6411}" type="slidenum">
              <a:rPr lang="it-IT" smtClean="0"/>
              <a:t>10</a:t>
            </a:fld>
            <a:endParaRPr lang="it-IT"/>
          </a:p>
        </p:txBody>
      </p:sp>
    </p:spTree>
    <p:extLst>
      <p:ext uri="{BB962C8B-B14F-4D97-AF65-F5344CB8AC3E}">
        <p14:creationId xmlns:p14="http://schemas.microsoft.com/office/powerpoint/2010/main" val="42907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L_copertin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0" y="306553"/>
            <a:ext cx="9144000" cy="3031733"/>
          </a:xfrm>
        </p:spPr>
        <p:txBody>
          <a:bodyPr/>
          <a:lstStyle/>
          <a:p>
            <a:r>
              <a:rPr lang="it-IT" dirty="0"/>
              <a:t>Titolo presentazione</a:t>
            </a:r>
          </a:p>
        </p:txBody>
      </p:sp>
    </p:spTree>
    <p:extLst>
      <p:ext uri="{BB962C8B-B14F-4D97-AF65-F5344CB8AC3E}">
        <p14:creationId xmlns:p14="http://schemas.microsoft.com/office/powerpoint/2010/main" val="135704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L_interno ">
    <p:spTree>
      <p:nvGrpSpPr>
        <p:cNvPr id="1" name=""/>
        <p:cNvGrpSpPr/>
        <p:nvPr/>
      </p:nvGrpSpPr>
      <p:grpSpPr>
        <a:xfrm>
          <a:off x="0" y="0"/>
          <a:ext cx="0" cy="0"/>
          <a:chOff x="0" y="0"/>
          <a:chExt cx="0" cy="0"/>
        </a:xfrm>
      </p:grpSpPr>
      <p:pic>
        <p:nvPicPr>
          <p:cNvPr id="2" name="Immagine 1" descr="MASTER_slide 16-9_interno con partn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 y="-152"/>
            <a:ext cx="9143462" cy="5143500"/>
          </a:xfrm>
          <a:prstGeom prst="rect">
            <a:avLst/>
          </a:prstGeom>
        </p:spPr>
      </p:pic>
      <p:sp>
        <p:nvSpPr>
          <p:cNvPr id="9" name="Titolo 1"/>
          <p:cNvSpPr>
            <a:spLocks noGrp="1"/>
          </p:cNvSpPr>
          <p:nvPr>
            <p:ph type="ctrTitle" hasCustomPrompt="1"/>
          </p:nvPr>
        </p:nvSpPr>
        <p:spPr>
          <a:xfrm>
            <a:off x="685800" y="329222"/>
            <a:ext cx="7772400" cy="660502"/>
          </a:xfrm>
        </p:spPr>
        <p:txBody>
          <a:bodyPr>
            <a:normAutofit/>
          </a:bodyPr>
          <a:lstStyle>
            <a:lvl1pPr algn="l">
              <a:defRPr sz="3000">
                <a:solidFill>
                  <a:srgbClr val="056633"/>
                </a:solidFill>
              </a:defRPr>
            </a:lvl1pPr>
          </a:lstStyle>
          <a:p>
            <a:r>
              <a:rPr lang="it-IT" dirty="0"/>
              <a:t>Titolo</a:t>
            </a:r>
          </a:p>
        </p:txBody>
      </p:sp>
      <p:sp>
        <p:nvSpPr>
          <p:cNvPr id="10" name="Sottotitolo 2"/>
          <p:cNvSpPr>
            <a:spLocks noGrp="1"/>
          </p:cNvSpPr>
          <p:nvPr>
            <p:ph type="subTitle" idx="1" hasCustomPrompt="1"/>
          </p:nvPr>
        </p:nvSpPr>
        <p:spPr>
          <a:xfrm>
            <a:off x="685800" y="1401379"/>
            <a:ext cx="7772400" cy="3310759"/>
          </a:xfrm>
          <a:prstGeom prst="rect">
            <a:avLst/>
          </a:prstGeom>
        </p:spPr>
        <p:txBody>
          <a:bodyPr/>
          <a:lstStyle>
            <a:lvl1pPr marL="0" indent="0" algn="l">
              <a:buNone/>
              <a:defRPr sz="180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Testo</a:t>
            </a:r>
          </a:p>
        </p:txBody>
      </p:sp>
      <p:sp>
        <p:nvSpPr>
          <p:cNvPr id="11" name="CasellaDiTesto 10"/>
          <p:cNvSpPr txBox="1"/>
          <p:nvPr userDrawn="1"/>
        </p:nvSpPr>
        <p:spPr>
          <a:xfrm>
            <a:off x="-87586" y="1488966"/>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64316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olo titolo">
    <p:spTree>
      <p:nvGrpSpPr>
        <p:cNvPr id="1" name=""/>
        <p:cNvGrpSpPr/>
        <p:nvPr/>
      </p:nvGrpSpPr>
      <p:grpSpPr>
        <a:xfrm>
          <a:off x="0" y="0"/>
          <a:ext cx="0" cy="0"/>
          <a:chOff x="0" y="0"/>
          <a:chExt cx="0" cy="0"/>
        </a:xfrm>
      </p:grpSpPr>
      <p:sp>
        <p:nvSpPr>
          <p:cNvPr id="2" name="Rounded Rectangle 1"/>
          <p:cNvSpPr/>
          <p:nvPr userDrawn="1"/>
        </p:nvSpPr>
        <p:spPr>
          <a:xfrm>
            <a:off x="284020" y="284020"/>
            <a:ext cx="8485909" cy="4703618"/>
          </a:xfrm>
          <a:prstGeom prst="roundRect">
            <a:avLst/>
          </a:prstGeom>
          <a:gradFill flip="none" rotWithShape="1">
            <a:gsLst>
              <a:gs pos="0">
                <a:schemeClr val="bg1"/>
              </a:gs>
              <a:gs pos="31000">
                <a:schemeClr val="bg1"/>
              </a:gs>
              <a:gs pos="88000">
                <a:schemeClr val="bg1">
                  <a:alpha val="68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olo 1"/>
          <p:cNvSpPr>
            <a:spLocks noGrp="1"/>
          </p:cNvSpPr>
          <p:nvPr>
            <p:ph type="title" hasCustomPrompt="1"/>
          </p:nvPr>
        </p:nvSpPr>
        <p:spPr>
          <a:xfrm>
            <a:off x="167801" y="146503"/>
            <a:ext cx="8077905" cy="994633"/>
          </a:xfrm>
          <a:prstGeom prst="rect">
            <a:avLst/>
          </a:prstGeom>
        </p:spPr>
        <p:txBody>
          <a:bodyPr/>
          <a:lstStyle>
            <a:lvl1pPr>
              <a:defRPr sz="2252" b="1">
                <a:solidFill>
                  <a:srgbClr val="7198B0"/>
                </a:solidFill>
              </a:defRPr>
            </a:lvl1pPr>
          </a:lstStyle>
          <a:p>
            <a:r>
              <a:rPr lang="it-IT" dirty="0"/>
              <a:t>Fare clic per modificare lo stile del titolo</a:t>
            </a:r>
            <a:br>
              <a:rPr lang="it-IT" dirty="0"/>
            </a:br>
            <a:r>
              <a:rPr lang="it-IT" dirty="0"/>
              <a:t>anche su più righe</a:t>
            </a:r>
          </a:p>
        </p:txBody>
      </p:sp>
      <p:sp>
        <p:nvSpPr>
          <p:cNvPr id="9" name="Segnaposto numero diapositiva 5"/>
          <p:cNvSpPr>
            <a:spLocks noGrp="1"/>
          </p:cNvSpPr>
          <p:nvPr>
            <p:ph type="sldNum" sz="quarter" idx="4"/>
          </p:nvPr>
        </p:nvSpPr>
        <p:spPr>
          <a:xfrm>
            <a:off x="8245705" y="4367246"/>
            <a:ext cx="898296" cy="748059"/>
          </a:xfrm>
          <a:prstGeom prst="rect">
            <a:avLst/>
          </a:prstGeom>
        </p:spPr>
        <p:txBody>
          <a:bodyPr vert="horz" lIns="91440" tIns="45720" rIns="91440" bIns="45720" rtlCol="0" anchor="ctr"/>
          <a:lstStyle>
            <a:lvl1pPr algn="ctr">
              <a:defRPr sz="3002" b="1">
                <a:solidFill>
                  <a:srgbClr val="FBE440"/>
                </a:solidFill>
                <a:latin typeface="Cambria" panose="02040503050406030204" pitchFamily="18" charset="0"/>
                <a:ea typeface="Cambria" panose="02040503050406030204" pitchFamily="18" charset="0"/>
              </a:defRPr>
            </a:lvl1pPr>
          </a:lstStyle>
          <a:p>
            <a:pPr defTabSz="343064"/>
            <a:fld id="{47A51C41-FDE7-4966-AEF8-3928EB321B57}" type="slidenum">
              <a:rPr lang="it-IT" smtClean="0"/>
              <a:pPr defTabSz="343064"/>
              <a:t>‹N›</a:t>
            </a:fld>
            <a:endParaRPr lang="it-IT" dirty="0"/>
          </a:p>
        </p:txBody>
      </p:sp>
      <p:pic>
        <p:nvPicPr>
          <p:cNvPr id="7" name="Immagine 7"/>
          <p:cNvPicPr>
            <a:picLocks noChangeAspect="1"/>
          </p:cNvPicPr>
          <p:nvPr userDrawn="1"/>
        </p:nvPicPr>
        <p:blipFill>
          <a:blip r:embed="rId2"/>
          <a:stretch>
            <a:fillRect/>
          </a:stretch>
        </p:blipFill>
        <p:spPr>
          <a:xfrm>
            <a:off x="411330" y="4549656"/>
            <a:ext cx="896317" cy="450664"/>
          </a:xfrm>
          <a:prstGeom prst="rect">
            <a:avLst/>
          </a:prstGeom>
        </p:spPr>
      </p:pic>
    </p:spTree>
    <p:extLst>
      <p:ext uri="{BB962C8B-B14F-4D97-AF65-F5344CB8AC3E}">
        <p14:creationId xmlns:p14="http://schemas.microsoft.com/office/powerpoint/2010/main" val="83336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Rounded Rectangle 1"/>
          <p:cNvSpPr/>
          <p:nvPr userDrawn="1"/>
        </p:nvSpPr>
        <p:spPr>
          <a:xfrm>
            <a:off x="284019" y="284019"/>
            <a:ext cx="8485909" cy="4703618"/>
          </a:xfrm>
          <a:prstGeom prst="roundRect">
            <a:avLst/>
          </a:prstGeom>
          <a:gradFill flip="none" rotWithShape="1">
            <a:gsLst>
              <a:gs pos="0">
                <a:schemeClr val="bg1"/>
              </a:gs>
              <a:gs pos="31000">
                <a:schemeClr val="bg1"/>
              </a:gs>
              <a:gs pos="88000">
                <a:schemeClr val="bg1">
                  <a:alpha val="68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olo 1"/>
          <p:cNvSpPr>
            <a:spLocks noGrp="1"/>
          </p:cNvSpPr>
          <p:nvPr>
            <p:ph type="title" hasCustomPrompt="1"/>
          </p:nvPr>
        </p:nvSpPr>
        <p:spPr>
          <a:xfrm>
            <a:off x="167800" y="146502"/>
            <a:ext cx="8077905" cy="994633"/>
          </a:xfrm>
          <a:prstGeom prst="rect">
            <a:avLst/>
          </a:prstGeom>
        </p:spPr>
        <p:txBody>
          <a:bodyPr/>
          <a:lstStyle>
            <a:lvl1pPr>
              <a:defRPr sz="2252" b="1">
                <a:solidFill>
                  <a:srgbClr val="7198B0"/>
                </a:solidFill>
              </a:defRPr>
            </a:lvl1pPr>
          </a:lstStyle>
          <a:p>
            <a:r>
              <a:rPr lang="it-IT" dirty="0"/>
              <a:t>Fare clic per modificare lo stile del titolo</a:t>
            </a:r>
            <a:br>
              <a:rPr lang="it-IT" dirty="0"/>
            </a:br>
            <a:r>
              <a:rPr lang="it-IT" dirty="0"/>
              <a:t>anche su più righe</a:t>
            </a:r>
          </a:p>
        </p:txBody>
      </p:sp>
      <p:sp>
        <p:nvSpPr>
          <p:cNvPr id="9" name="Segnaposto numero diapositiva 5"/>
          <p:cNvSpPr>
            <a:spLocks noGrp="1"/>
          </p:cNvSpPr>
          <p:nvPr>
            <p:ph type="sldNum" sz="quarter" idx="4"/>
          </p:nvPr>
        </p:nvSpPr>
        <p:spPr>
          <a:xfrm>
            <a:off x="8245705" y="4367245"/>
            <a:ext cx="898296" cy="748059"/>
          </a:xfrm>
          <a:prstGeom prst="rect">
            <a:avLst/>
          </a:prstGeom>
        </p:spPr>
        <p:txBody>
          <a:bodyPr vert="horz" lIns="91440" tIns="45720" rIns="91440" bIns="45720" rtlCol="0" anchor="ctr"/>
          <a:lstStyle>
            <a:lvl1pPr algn="ctr">
              <a:defRPr sz="3002" b="1">
                <a:solidFill>
                  <a:srgbClr val="FBE440"/>
                </a:solidFill>
                <a:latin typeface="Cambria" panose="02040503050406030204" pitchFamily="18" charset="0"/>
                <a:ea typeface="Cambria" panose="02040503050406030204" pitchFamily="18" charset="0"/>
              </a:defRPr>
            </a:lvl1pPr>
          </a:lstStyle>
          <a:p>
            <a:pPr marL="0" marR="0" lvl="0" indent="0" algn="ctr" defTabSz="343072" rtl="0" eaLnBrk="1" fontAlgn="auto" latinLnBrk="0" hangingPunct="1">
              <a:lnSpc>
                <a:spcPct val="100000"/>
              </a:lnSpc>
              <a:spcBef>
                <a:spcPts val="0"/>
              </a:spcBef>
              <a:spcAft>
                <a:spcPts val="0"/>
              </a:spcAft>
              <a:buClrTx/>
              <a:buSzTx/>
              <a:buFontTx/>
              <a:buNone/>
              <a:tabLst/>
              <a:defRPr/>
            </a:pPr>
            <a:fld id="{47A51C41-FDE7-4966-AEF8-3928EB321B57}" type="slidenum">
              <a:rPr kumimoji="0" lang="it-IT" sz="3002" b="1" i="0" u="none" strike="noStrike" kern="1200" cap="none" spc="0" normalizeH="0" baseline="0" noProof="0" smtClean="0">
                <a:ln>
                  <a:noFill/>
                </a:ln>
                <a:solidFill>
                  <a:srgbClr val="FBE440"/>
                </a:solidFill>
                <a:effectLst/>
                <a:uLnTx/>
                <a:uFillTx/>
                <a:latin typeface="Cambria" panose="02040503050406030204" pitchFamily="18" charset="0"/>
                <a:ea typeface="Cambria" panose="02040503050406030204" pitchFamily="18" charset="0"/>
                <a:cs typeface="+mn-cs"/>
              </a:rPr>
              <a:pPr marL="0" marR="0" lvl="0" indent="0" algn="ctr" defTabSz="343072" rtl="0" eaLnBrk="1" fontAlgn="auto" latinLnBrk="0" hangingPunct="1">
                <a:lnSpc>
                  <a:spcPct val="100000"/>
                </a:lnSpc>
                <a:spcBef>
                  <a:spcPts val="0"/>
                </a:spcBef>
                <a:spcAft>
                  <a:spcPts val="0"/>
                </a:spcAft>
                <a:buClrTx/>
                <a:buSzTx/>
                <a:buFontTx/>
                <a:buNone/>
                <a:tabLst/>
                <a:defRPr/>
              </a:pPr>
              <a:t>‹N›</a:t>
            </a:fld>
            <a:endParaRPr kumimoji="0" lang="it-IT" sz="3002" b="1" i="0" u="none" strike="noStrike" kern="1200" cap="none" spc="0" normalizeH="0" baseline="0" noProof="0" dirty="0">
              <a:ln>
                <a:noFill/>
              </a:ln>
              <a:solidFill>
                <a:srgbClr val="FBE440"/>
              </a:solidFill>
              <a:effectLst/>
              <a:uLnTx/>
              <a:uFillTx/>
              <a:latin typeface="Cambria" panose="02040503050406030204" pitchFamily="18" charset="0"/>
              <a:ea typeface="Cambria" panose="02040503050406030204" pitchFamily="18" charset="0"/>
              <a:cs typeface="+mn-cs"/>
            </a:endParaRPr>
          </a:p>
        </p:txBody>
      </p:sp>
      <p:pic>
        <p:nvPicPr>
          <p:cNvPr id="7" name="Immagine 7"/>
          <p:cNvPicPr>
            <a:picLocks noChangeAspect="1"/>
          </p:cNvPicPr>
          <p:nvPr userDrawn="1"/>
        </p:nvPicPr>
        <p:blipFill>
          <a:blip r:embed="rId2"/>
          <a:stretch>
            <a:fillRect/>
          </a:stretch>
        </p:blipFill>
        <p:spPr>
          <a:xfrm>
            <a:off x="411329" y="4549656"/>
            <a:ext cx="896317" cy="450664"/>
          </a:xfrm>
          <a:prstGeom prst="rect">
            <a:avLst/>
          </a:prstGeom>
        </p:spPr>
      </p:pic>
    </p:spTree>
    <p:extLst>
      <p:ext uri="{BB962C8B-B14F-4D97-AF65-F5344CB8AC3E}">
        <p14:creationId xmlns:p14="http://schemas.microsoft.com/office/powerpoint/2010/main" val="22909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Rounded Rectangle 1"/>
          <p:cNvSpPr/>
          <p:nvPr userDrawn="1"/>
        </p:nvSpPr>
        <p:spPr>
          <a:xfrm>
            <a:off x="284020" y="284020"/>
            <a:ext cx="8485909" cy="4703618"/>
          </a:xfrm>
          <a:prstGeom prst="roundRect">
            <a:avLst/>
          </a:prstGeom>
          <a:gradFill flip="none" rotWithShape="1">
            <a:gsLst>
              <a:gs pos="0">
                <a:schemeClr val="bg1"/>
              </a:gs>
              <a:gs pos="31000">
                <a:schemeClr val="bg1"/>
              </a:gs>
              <a:gs pos="88000">
                <a:schemeClr val="bg1">
                  <a:alpha val="68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olo 1"/>
          <p:cNvSpPr>
            <a:spLocks noGrp="1"/>
          </p:cNvSpPr>
          <p:nvPr>
            <p:ph type="title" hasCustomPrompt="1"/>
          </p:nvPr>
        </p:nvSpPr>
        <p:spPr>
          <a:xfrm>
            <a:off x="167801" y="146503"/>
            <a:ext cx="8077905" cy="994633"/>
          </a:xfrm>
          <a:prstGeom prst="rect">
            <a:avLst/>
          </a:prstGeom>
        </p:spPr>
        <p:txBody>
          <a:bodyPr/>
          <a:lstStyle>
            <a:lvl1pPr>
              <a:defRPr sz="2252" b="1">
                <a:solidFill>
                  <a:srgbClr val="7198B0"/>
                </a:solidFill>
              </a:defRPr>
            </a:lvl1pPr>
          </a:lstStyle>
          <a:p>
            <a:r>
              <a:rPr lang="it-IT" dirty="0"/>
              <a:t>Fare clic per modificare lo stile del titolo</a:t>
            </a:r>
            <a:br>
              <a:rPr lang="it-IT" dirty="0"/>
            </a:br>
            <a:r>
              <a:rPr lang="it-IT" dirty="0"/>
              <a:t>anche su più righe</a:t>
            </a:r>
          </a:p>
        </p:txBody>
      </p:sp>
      <p:sp>
        <p:nvSpPr>
          <p:cNvPr id="9" name="Segnaposto numero diapositiva 5"/>
          <p:cNvSpPr>
            <a:spLocks noGrp="1"/>
          </p:cNvSpPr>
          <p:nvPr>
            <p:ph type="sldNum" sz="quarter" idx="4"/>
          </p:nvPr>
        </p:nvSpPr>
        <p:spPr>
          <a:xfrm>
            <a:off x="8245705" y="4367246"/>
            <a:ext cx="898296" cy="748059"/>
          </a:xfrm>
          <a:prstGeom prst="rect">
            <a:avLst/>
          </a:prstGeom>
        </p:spPr>
        <p:txBody>
          <a:bodyPr vert="horz" lIns="91440" tIns="45720" rIns="91440" bIns="45720" rtlCol="0" anchor="ctr"/>
          <a:lstStyle>
            <a:lvl1pPr algn="ctr">
              <a:defRPr sz="3002" b="1">
                <a:solidFill>
                  <a:srgbClr val="FBE440"/>
                </a:solidFill>
                <a:latin typeface="Cambria" panose="02040503050406030204" pitchFamily="18" charset="0"/>
                <a:ea typeface="Cambria" panose="02040503050406030204" pitchFamily="18" charset="0"/>
              </a:defRPr>
            </a:lvl1pPr>
          </a:lstStyle>
          <a:p>
            <a:pPr defTabSz="343064"/>
            <a:fld id="{47A51C41-FDE7-4966-AEF8-3928EB321B57}" type="slidenum">
              <a:rPr lang="it-IT" smtClean="0"/>
              <a:pPr defTabSz="343064"/>
              <a:t>‹N›</a:t>
            </a:fld>
            <a:endParaRPr lang="it-IT" dirty="0"/>
          </a:p>
        </p:txBody>
      </p:sp>
      <p:pic>
        <p:nvPicPr>
          <p:cNvPr id="7" name="Immagine 7"/>
          <p:cNvPicPr>
            <a:picLocks noChangeAspect="1"/>
          </p:cNvPicPr>
          <p:nvPr userDrawn="1"/>
        </p:nvPicPr>
        <p:blipFill>
          <a:blip r:embed="rId2"/>
          <a:stretch>
            <a:fillRect/>
          </a:stretch>
        </p:blipFill>
        <p:spPr>
          <a:xfrm>
            <a:off x="411330" y="4549656"/>
            <a:ext cx="896317" cy="450664"/>
          </a:xfrm>
          <a:prstGeom prst="rect">
            <a:avLst/>
          </a:prstGeom>
        </p:spPr>
      </p:pic>
    </p:spTree>
    <p:extLst>
      <p:ext uri="{BB962C8B-B14F-4D97-AF65-F5344CB8AC3E}">
        <p14:creationId xmlns:p14="http://schemas.microsoft.com/office/powerpoint/2010/main" val="239929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Rounded Rectangle 1"/>
          <p:cNvSpPr/>
          <p:nvPr userDrawn="1"/>
        </p:nvSpPr>
        <p:spPr>
          <a:xfrm>
            <a:off x="284019" y="284019"/>
            <a:ext cx="8485909" cy="4703618"/>
          </a:xfrm>
          <a:prstGeom prst="roundRect">
            <a:avLst/>
          </a:prstGeom>
          <a:gradFill flip="none" rotWithShape="1">
            <a:gsLst>
              <a:gs pos="0">
                <a:schemeClr val="bg1"/>
              </a:gs>
              <a:gs pos="31000">
                <a:schemeClr val="bg1"/>
              </a:gs>
              <a:gs pos="88000">
                <a:schemeClr val="bg1">
                  <a:alpha val="68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olo 1"/>
          <p:cNvSpPr>
            <a:spLocks noGrp="1"/>
          </p:cNvSpPr>
          <p:nvPr>
            <p:ph type="title" hasCustomPrompt="1"/>
          </p:nvPr>
        </p:nvSpPr>
        <p:spPr>
          <a:xfrm>
            <a:off x="167800" y="146502"/>
            <a:ext cx="8077905" cy="994633"/>
          </a:xfrm>
          <a:prstGeom prst="rect">
            <a:avLst/>
          </a:prstGeom>
        </p:spPr>
        <p:txBody>
          <a:bodyPr/>
          <a:lstStyle>
            <a:lvl1pPr>
              <a:defRPr sz="2252" b="1">
                <a:solidFill>
                  <a:srgbClr val="7198B0"/>
                </a:solidFill>
              </a:defRPr>
            </a:lvl1pPr>
          </a:lstStyle>
          <a:p>
            <a:r>
              <a:rPr lang="it-IT" dirty="0"/>
              <a:t>Fare clic per modificare lo stile del titolo</a:t>
            </a:r>
            <a:br>
              <a:rPr lang="it-IT" dirty="0"/>
            </a:br>
            <a:r>
              <a:rPr lang="it-IT" dirty="0"/>
              <a:t>anche su più righe</a:t>
            </a:r>
          </a:p>
        </p:txBody>
      </p:sp>
      <p:sp>
        <p:nvSpPr>
          <p:cNvPr id="9" name="Segnaposto numero diapositiva 5"/>
          <p:cNvSpPr>
            <a:spLocks noGrp="1"/>
          </p:cNvSpPr>
          <p:nvPr>
            <p:ph type="sldNum" sz="quarter" idx="4"/>
          </p:nvPr>
        </p:nvSpPr>
        <p:spPr>
          <a:xfrm>
            <a:off x="8245705" y="4367245"/>
            <a:ext cx="898296" cy="748059"/>
          </a:xfrm>
          <a:prstGeom prst="rect">
            <a:avLst/>
          </a:prstGeom>
        </p:spPr>
        <p:txBody>
          <a:bodyPr vert="horz" lIns="91440" tIns="45720" rIns="91440" bIns="45720" rtlCol="0" anchor="ctr"/>
          <a:lstStyle>
            <a:lvl1pPr algn="ctr">
              <a:defRPr sz="3002" b="1">
                <a:solidFill>
                  <a:srgbClr val="FBE440"/>
                </a:solidFill>
                <a:latin typeface="Cambria" panose="02040503050406030204" pitchFamily="18" charset="0"/>
                <a:ea typeface="Cambria" panose="02040503050406030204" pitchFamily="18" charset="0"/>
              </a:defRPr>
            </a:lvl1pPr>
          </a:lstStyle>
          <a:p>
            <a:pPr defTabSz="343072"/>
            <a:fld id="{47A51C41-FDE7-4966-AEF8-3928EB321B57}" type="slidenum">
              <a:rPr lang="it-IT" smtClean="0"/>
              <a:pPr defTabSz="343072"/>
              <a:t>‹N›</a:t>
            </a:fld>
            <a:endParaRPr lang="it-IT" dirty="0"/>
          </a:p>
        </p:txBody>
      </p:sp>
      <p:pic>
        <p:nvPicPr>
          <p:cNvPr id="7" name="Immagine 7"/>
          <p:cNvPicPr>
            <a:picLocks noChangeAspect="1"/>
          </p:cNvPicPr>
          <p:nvPr userDrawn="1"/>
        </p:nvPicPr>
        <p:blipFill>
          <a:blip r:embed="rId2"/>
          <a:stretch>
            <a:fillRect/>
          </a:stretch>
        </p:blipFill>
        <p:spPr>
          <a:xfrm>
            <a:off x="411329" y="4549656"/>
            <a:ext cx="896317" cy="450664"/>
          </a:xfrm>
          <a:prstGeom prst="rect">
            <a:avLst/>
          </a:prstGeom>
        </p:spPr>
      </p:pic>
    </p:spTree>
    <p:extLst>
      <p:ext uri="{BB962C8B-B14F-4D97-AF65-F5344CB8AC3E}">
        <p14:creationId xmlns:p14="http://schemas.microsoft.com/office/powerpoint/2010/main" val="221099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Rounded Rectangle 1"/>
          <p:cNvSpPr/>
          <p:nvPr userDrawn="1"/>
        </p:nvSpPr>
        <p:spPr>
          <a:xfrm>
            <a:off x="284019" y="284019"/>
            <a:ext cx="8485909" cy="4703618"/>
          </a:xfrm>
          <a:prstGeom prst="roundRect">
            <a:avLst/>
          </a:prstGeom>
          <a:gradFill flip="none" rotWithShape="1">
            <a:gsLst>
              <a:gs pos="0">
                <a:schemeClr val="bg1"/>
              </a:gs>
              <a:gs pos="31000">
                <a:schemeClr val="bg1"/>
              </a:gs>
              <a:gs pos="88000">
                <a:schemeClr val="bg1">
                  <a:alpha val="68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olo 1"/>
          <p:cNvSpPr>
            <a:spLocks noGrp="1"/>
          </p:cNvSpPr>
          <p:nvPr>
            <p:ph type="title" hasCustomPrompt="1"/>
          </p:nvPr>
        </p:nvSpPr>
        <p:spPr>
          <a:xfrm>
            <a:off x="167800" y="146502"/>
            <a:ext cx="8077905" cy="994633"/>
          </a:xfrm>
          <a:prstGeom prst="rect">
            <a:avLst/>
          </a:prstGeom>
        </p:spPr>
        <p:txBody>
          <a:bodyPr/>
          <a:lstStyle>
            <a:lvl1pPr>
              <a:defRPr sz="2252" b="1">
                <a:solidFill>
                  <a:srgbClr val="7198B0"/>
                </a:solidFill>
              </a:defRPr>
            </a:lvl1pPr>
          </a:lstStyle>
          <a:p>
            <a:r>
              <a:rPr lang="it-IT" dirty="0"/>
              <a:t>Fare clic per modificare lo stile del titolo</a:t>
            </a:r>
            <a:br>
              <a:rPr lang="it-IT" dirty="0"/>
            </a:br>
            <a:r>
              <a:rPr lang="it-IT" dirty="0"/>
              <a:t>anche su più righe</a:t>
            </a:r>
          </a:p>
        </p:txBody>
      </p:sp>
      <p:sp>
        <p:nvSpPr>
          <p:cNvPr id="9" name="Segnaposto numero diapositiva 5"/>
          <p:cNvSpPr>
            <a:spLocks noGrp="1"/>
          </p:cNvSpPr>
          <p:nvPr>
            <p:ph type="sldNum" sz="quarter" idx="4"/>
          </p:nvPr>
        </p:nvSpPr>
        <p:spPr>
          <a:xfrm>
            <a:off x="8245705" y="4367245"/>
            <a:ext cx="898296" cy="748059"/>
          </a:xfrm>
          <a:prstGeom prst="rect">
            <a:avLst/>
          </a:prstGeom>
        </p:spPr>
        <p:txBody>
          <a:bodyPr vert="horz" lIns="91440" tIns="45720" rIns="91440" bIns="45720" rtlCol="0" anchor="ctr"/>
          <a:lstStyle>
            <a:lvl1pPr algn="ctr">
              <a:defRPr sz="3002" b="1">
                <a:solidFill>
                  <a:srgbClr val="FBE440"/>
                </a:solidFill>
                <a:latin typeface="Cambria" panose="02040503050406030204" pitchFamily="18" charset="0"/>
                <a:ea typeface="Cambria" panose="02040503050406030204" pitchFamily="18" charset="0"/>
              </a:defRPr>
            </a:lvl1pPr>
          </a:lstStyle>
          <a:p>
            <a:pPr marL="0" marR="0" lvl="0" indent="0" algn="ctr" defTabSz="343072" rtl="0" eaLnBrk="1" fontAlgn="auto" latinLnBrk="0" hangingPunct="1">
              <a:lnSpc>
                <a:spcPct val="100000"/>
              </a:lnSpc>
              <a:spcBef>
                <a:spcPts val="0"/>
              </a:spcBef>
              <a:spcAft>
                <a:spcPts val="0"/>
              </a:spcAft>
              <a:buClrTx/>
              <a:buSzTx/>
              <a:buFontTx/>
              <a:buNone/>
              <a:tabLst/>
              <a:defRPr/>
            </a:pPr>
            <a:fld id="{47A51C41-FDE7-4966-AEF8-3928EB321B57}" type="slidenum">
              <a:rPr kumimoji="0" lang="it-IT" sz="3002" b="1" i="0" u="none" strike="noStrike" kern="1200" cap="none" spc="0" normalizeH="0" baseline="0" noProof="0" smtClean="0">
                <a:ln>
                  <a:noFill/>
                </a:ln>
                <a:solidFill>
                  <a:srgbClr val="FBE440"/>
                </a:solidFill>
                <a:effectLst/>
                <a:uLnTx/>
                <a:uFillTx/>
                <a:latin typeface="Cambria" panose="02040503050406030204" pitchFamily="18" charset="0"/>
                <a:ea typeface="Cambria" panose="02040503050406030204" pitchFamily="18" charset="0"/>
                <a:cs typeface="+mn-cs"/>
              </a:rPr>
              <a:pPr marL="0" marR="0" lvl="0" indent="0" algn="ctr" defTabSz="343072" rtl="0" eaLnBrk="1" fontAlgn="auto" latinLnBrk="0" hangingPunct="1">
                <a:lnSpc>
                  <a:spcPct val="100000"/>
                </a:lnSpc>
                <a:spcBef>
                  <a:spcPts val="0"/>
                </a:spcBef>
                <a:spcAft>
                  <a:spcPts val="0"/>
                </a:spcAft>
                <a:buClrTx/>
                <a:buSzTx/>
                <a:buFontTx/>
                <a:buNone/>
                <a:tabLst/>
                <a:defRPr/>
              </a:pPr>
              <a:t>‹N›</a:t>
            </a:fld>
            <a:endParaRPr kumimoji="0" lang="it-IT" sz="3002" b="1" i="0" u="none" strike="noStrike" kern="1200" cap="none" spc="0" normalizeH="0" baseline="0" noProof="0" dirty="0">
              <a:ln>
                <a:noFill/>
              </a:ln>
              <a:solidFill>
                <a:srgbClr val="FBE440"/>
              </a:solidFill>
              <a:effectLst/>
              <a:uLnTx/>
              <a:uFillTx/>
              <a:latin typeface="Cambria" panose="02040503050406030204" pitchFamily="18" charset="0"/>
              <a:ea typeface="Cambria" panose="02040503050406030204" pitchFamily="18" charset="0"/>
              <a:cs typeface="+mn-cs"/>
            </a:endParaRPr>
          </a:p>
        </p:txBody>
      </p:sp>
      <p:pic>
        <p:nvPicPr>
          <p:cNvPr id="7" name="Immagine 7"/>
          <p:cNvPicPr>
            <a:picLocks noChangeAspect="1"/>
          </p:cNvPicPr>
          <p:nvPr userDrawn="1"/>
        </p:nvPicPr>
        <p:blipFill>
          <a:blip r:embed="rId2"/>
          <a:stretch>
            <a:fillRect/>
          </a:stretch>
        </p:blipFill>
        <p:spPr>
          <a:xfrm>
            <a:off x="411329" y="4549656"/>
            <a:ext cx="896317" cy="450664"/>
          </a:xfrm>
          <a:prstGeom prst="rect">
            <a:avLst/>
          </a:prstGeom>
        </p:spPr>
      </p:pic>
    </p:spTree>
    <p:extLst>
      <p:ext uri="{BB962C8B-B14F-4D97-AF65-F5344CB8AC3E}">
        <p14:creationId xmlns:p14="http://schemas.microsoft.com/office/powerpoint/2010/main" val="645867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Immagine 2" descr="MASTER_slide 16-9_TAPPO con partn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462" cy="5143500"/>
          </a:xfrm>
          <a:prstGeom prst="rect">
            <a:avLst/>
          </a:prstGeom>
        </p:spPr>
      </p:pic>
      <p:sp>
        <p:nvSpPr>
          <p:cNvPr id="2" name="Segnaposto titolo 1"/>
          <p:cNvSpPr>
            <a:spLocks noGrp="1"/>
          </p:cNvSpPr>
          <p:nvPr>
            <p:ph type="title"/>
          </p:nvPr>
        </p:nvSpPr>
        <p:spPr>
          <a:xfrm>
            <a:off x="0" y="306553"/>
            <a:ext cx="9143462" cy="4156590"/>
          </a:xfrm>
          <a:prstGeom prst="rect">
            <a:avLst/>
          </a:prstGeom>
        </p:spPr>
        <p:txBody>
          <a:bodyPr vert="horz" lIns="91440" tIns="45720" rIns="91440" bIns="45720" rtlCol="0" anchor="ctr">
            <a:normAutofit/>
          </a:bodyPr>
          <a:lstStyle/>
          <a:p>
            <a:r>
              <a:rPr lang="it-IT" dirty="0"/>
              <a:t>Titolo presentazione</a:t>
            </a:r>
          </a:p>
        </p:txBody>
      </p:sp>
    </p:spTree>
    <p:extLst>
      <p:ext uri="{BB962C8B-B14F-4D97-AF65-F5344CB8AC3E}">
        <p14:creationId xmlns:p14="http://schemas.microsoft.com/office/powerpoint/2010/main" val="178738838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80" r:id="rId3"/>
  </p:sldLayoutIdLst>
  <p:txStyles>
    <p:titleStyle>
      <a:lvl1pPr algn="ctr" defTabSz="457200" rtl="0" eaLnBrk="1" latinLnBrk="0" hangingPunct="1">
        <a:spcBef>
          <a:spcPct val="0"/>
        </a:spcBef>
        <a:buNone/>
        <a:defRPr sz="4400" b="1" kern="1200">
          <a:solidFill>
            <a:srgbClr val="056633"/>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B31A89C-9F7A-EF40-9FC2-FFBE7BB36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284"/>
          <a:stretch/>
        </p:blipFill>
        <p:spPr>
          <a:xfrm>
            <a:off x="0" y="11302"/>
            <a:ext cx="4820406" cy="5132198"/>
          </a:xfrm>
          <a:prstGeom prst="rect">
            <a:avLst/>
          </a:prstGeom>
        </p:spPr>
      </p:pic>
      <p:pic>
        <p:nvPicPr>
          <p:cNvPr id="8" name="Immagine 7"/>
          <p:cNvPicPr>
            <a:picLocks noChangeAspect="1"/>
          </p:cNvPicPr>
          <p:nvPr userDrawn="1"/>
        </p:nvPicPr>
        <p:blipFill>
          <a:blip r:embed="rId4"/>
          <a:stretch>
            <a:fillRect/>
          </a:stretch>
        </p:blipFill>
        <p:spPr>
          <a:xfrm>
            <a:off x="411329" y="4549656"/>
            <a:ext cx="896317" cy="450664"/>
          </a:xfrm>
          <a:prstGeom prst="rect">
            <a:avLst/>
          </a:prstGeom>
        </p:spPr>
      </p:pic>
    </p:spTree>
    <p:extLst>
      <p:ext uri="{BB962C8B-B14F-4D97-AF65-F5344CB8AC3E}">
        <p14:creationId xmlns:p14="http://schemas.microsoft.com/office/powerpoint/2010/main" val="3692263041"/>
      </p:ext>
    </p:extLst>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l" defTabSz="914857" rtl="0" eaLnBrk="1" latinLnBrk="0" hangingPunct="1">
        <a:lnSpc>
          <a:spcPct val="90000"/>
        </a:lnSpc>
        <a:spcBef>
          <a:spcPct val="0"/>
        </a:spcBef>
        <a:buNone/>
        <a:defRPr sz="4002" u="none" kern="1200" baseline="0">
          <a:solidFill>
            <a:schemeClr val="tx1"/>
          </a:solidFill>
          <a:effectLst/>
          <a:uFill>
            <a:solidFill>
              <a:srgbClr val="FBE440"/>
            </a:solidFill>
          </a:uFill>
          <a:latin typeface="Cambria" panose="02040503050406030204" pitchFamily="18" charset="0"/>
          <a:ea typeface="Cambria" panose="02040503050406030204" pitchFamily="18" charset="0"/>
          <a:cs typeface="+mj-cs"/>
        </a:defRPr>
      </a:lvl1pPr>
    </p:titleStyle>
    <p:bodyStyle>
      <a:lvl1pPr marL="228714" indent="-228714" algn="l" defTabSz="914857" rtl="0" eaLnBrk="1" latinLnBrk="0" hangingPunct="1">
        <a:lnSpc>
          <a:spcPct val="90000"/>
        </a:lnSpc>
        <a:spcBef>
          <a:spcPts val="1001"/>
        </a:spcBef>
        <a:buFont typeface="Arial" panose="020B0604020202020204" pitchFamily="34" charset="0"/>
        <a:buChar char="•"/>
        <a:defRPr sz="2801" kern="1200">
          <a:solidFill>
            <a:schemeClr val="tx1"/>
          </a:solidFill>
          <a:latin typeface="Cambria" panose="02040503050406030204" pitchFamily="18" charset="0"/>
          <a:ea typeface="Cambria" panose="02040503050406030204" pitchFamily="18" charset="0"/>
          <a:cs typeface="+mn-cs"/>
        </a:defRPr>
      </a:lvl1pPr>
      <a:lvl2pPr marL="686143" indent="-228714" algn="l" defTabSz="914857" rtl="0" eaLnBrk="1" latinLnBrk="0" hangingPunct="1">
        <a:lnSpc>
          <a:spcPct val="90000"/>
        </a:lnSpc>
        <a:spcBef>
          <a:spcPts val="500"/>
        </a:spcBef>
        <a:buFont typeface="Arial" panose="020B0604020202020204" pitchFamily="34" charset="0"/>
        <a:buChar char="•"/>
        <a:defRPr sz="2401" kern="1200">
          <a:solidFill>
            <a:schemeClr val="tx1"/>
          </a:solidFill>
          <a:latin typeface="Cambria" panose="02040503050406030204" pitchFamily="18" charset="0"/>
          <a:ea typeface="Cambria" panose="02040503050406030204" pitchFamily="18" charset="0"/>
          <a:cs typeface="+mn-cs"/>
        </a:defRPr>
      </a:lvl2pPr>
      <a:lvl3pPr marL="1143572" indent="-228714" algn="l" defTabSz="914857" rtl="0" eaLnBrk="1" latinLnBrk="0" hangingPunct="1">
        <a:lnSpc>
          <a:spcPct val="90000"/>
        </a:lnSpc>
        <a:spcBef>
          <a:spcPts val="500"/>
        </a:spcBef>
        <a:buFont typeface="Arial" panose="020B0604020202020204" pitchFamily="34" charset="0"/>
        <a:buChar char="•"/>
        <a:defRPr sz="2001" kern="1200">
          <a:solidFill>
            <a:schemeClr val="tx1"/>
          </a:solidFill>
          <a:latin typeface="Cambria" panose="02040503050406030204" pitchFamily="18" charset="0"/>
          <a:ea typeface="Cambria" panose="02040503050406030204" pitchFamily="18" charset="0"/>
          <a:cs typeface="+mn-cs"/>
        </a:defRPr>
      </a:lvl3pPr>
      <a:lvl4pPr marL="1601000"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Cambria" panose="02040503050406030204" pitchFamily="18" charset="0"/>
          <a:ea typeface="Cambria" panose="02040503050406030204" pitchFamily="18" charset="0"/>
          <a:cs typeface="+mn-cs"/>
        </a:defRPr>
      </a:lvl4pPr>
      <a:lvl5pPr marL="2058429"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Cambria" panose="02040503050406030204" pitchFamily="18" charset="0"/>
          <a:ea typeface="Cambria" panose="02040503050406030204" pitchFamily="18" charset="0"/>
          <a:cs typeface="+mn-cs"/>
        </a:defRPr>
      </a:lvl5pPr>
      <a:lvl6pPr marL="2515857"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3286"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30715"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8143"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it-IT"/>
      </a:defPPr>
      <a:lvl1pPr marL="0" algn="l" defTabSz="914857" rtl="0" eaLnBrk="1" latinLnBrk="0" hangingPunct="1">
        <a:defRPr sz="1801" kern="1200">
          <a:solidFill>
            <a:schemeClr val="tx1"/>
          </a:solidFill>
          <a:latin typeface="+mn-lt"/>
          <a:ea typeface="+mn-ea"/>
          <a:cs typeface="+mn-cs"/>
        </a:defRPr>
      </a:lvl1pPr>
      <a:lvl2pPr marL="457429" algn="l" defTabSz="914857" rtl="0" eaLnBrk="1" latinLnBrk="0" hangingPunct="1">
        <a:defRPr sz="1801" kern="1200">
          <a:solidFill>
            <a:schemeClr val="tx1"/>
          </a:solidFill>
          <a:latin typeface="+mn-lt"/>
          <a:ea typeface="+mn-ea"/>
          <a:cs typeface="+mn-cs"/>
        </a:defRPr>
      </a:lvl2pPr>
      <a:lvl3pPr marL="914857" algn="l" defTabSz="914857" rtl="0" eaLnBrk="1" latinLnBrk="0" hangingPunct="1">
        <a:defRPr sz="1801" kern="1200">
          <a:solidFill>
            <a:schemeClr val="tx1"/>
          </a:solidFill>
          <a:latin typeface="+mn-lt"/>
          <a:ea typeface="+mn-ea"/>
          <a:cs typeface="+mn-cs"/>
        </a:defRPr>
      </a:lvl3pPr>
      <a:lvl4pPr marL="1372286" algn="l" defTabSz="914857" rtl="0" eaLnBrk="1" latinLnBrk="0" hangingPunct="1">
        <a:defRPr sz="1801" kern="1200">
          <a:solidFill>
            <a:schemeClr val="tx1"/>
          </a:solidFill>
          <a:latin typeface="+mn-lt"/>
          <a:ea typeface="+mn-ea"/>
          <a:cs typeface="+mn-cs"/>
        </a:defRPr>
      </a:lvl4pPr>
      <a:lvl5pPr marL="1829714" algn="l" defTabSz="914857" rtl="0" eaLnBrk="1" latinLnBrk="0" hangingPunct="1">
        <a:defRPr sz="1801" kern="1200">
          <a:solidFill>
            <a:schemeClr val="tx1"/>
          </a:solidFill>
          <a:latin typeface="+mn-lt"/>
          <a:ea typeface="+mn-ea"/>
          <a:cs typeface="+mn-cs"/>
        </a:defRPr>
      </a:lvl5pPr>
      <a:lvl6pPr marL="2287143" algn="l" defTabSz="914857" rtl="0" eaLnBrk="1" latinLnBrk="0" hangingPunct="1">
        <a:defRPr sz="1801" kern="1200">
          <a:solidFill>
            <a:schemeClr val="tx1"/>
          </a:solidFill>
          <a:latin typeface="+mn-lt"/>
          <a:ea typeface="+mn-ea"/>
          <a:cs typeface="+mn-cs"/>
        </a:defRPr>
      </a:lvl6pPr>
      <a:lvl7pPr marL="2744572" algn="l" defTabSz="914857" rtl="0" eaLnBrk="1" latinLnBrk="0" hangingPunct="1">
        <a:defRPr sz="1801" kern="1200">
          <a:solidFill>
            <a:schemeClr val="tx1"/>
          </a:solidFill>
          <a:latin typeface="+mn-lt"/>
          <a:ea typeface="+mn-ea"/>
          <a:cs typeface="+mn-cs"/>
        </a:defRPr>
      </a:lvl7pPr>
      <a:lvl8pPr marL="3202000" algn="l" defTabSz="914857" rtl="0" eaLnBrk="1" latinLnBrk="0" hangingPunct="1">
        <a:defRPr sz="1801" kern="1200">
          <a:solidFill>
            <a:schemeClr val="tx1"/>
          </a:solidFill>
          <a:latin typeface="+mn-lt"/>
          <a:ea typeface="+mn-ea"/>
          <a:cs typeface="+mn-cs"/>
        </a:defRPr>
      </a:lvl8pPr>
      <a:lvl9pPr marL="3659429" algn="l" defTabSz="914857"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19" userDrawn="1">
          <p15:clr>
            <a:srgbClr val="F26B43"/>
          </p15:clr>
        </p15:guide>
        <p15:guide id="2" pos="28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B31A89C-9F7A-EF40-9FC2-FFBE7BB3664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47284"/>
          <a:stretch/>
        </p:blipFill>
        <p:spPr>
          <a:xfrm>
            <a:off x="0" y="11302"/>
            <a:ext cx="4820406" cy="5132198"/>
          </a:xfrm>
          <a:prstGeom prst="rect">
            <a:avLst/>
          </a:prstGeom>
        </p:spPr>
      </p:pic>
      <p:pic>
        <p:nvPicPr>
          <p:cNvPr id="8" name="Immagine 7"/>
          <p:cNvPicPr>
            <a:picLocks noChangeAspect="1"/>
          </p:cNvPicPr>
          <p:nvPr userDrawn="1"/>
        </p:nvPicPr>
        <p:blipFill>
          <a:blip r:embed="rId6"/>
          <a:stretch>
            <a:fillRect/>
          </a:stretch>
        </p:blipFill>
        <p:spPr>
          <a:xfrm>
            <a:off x="411329" y="4549656"/>
            <a:ext cx="896317" cy="450664"/>
          </a:xfrm>
          <a:prstGeom prst="rect">
            <a:avLst/>
          </a:prstGeom>
        </p:spPr>
      </p:pic>
    </p:spTree>
    <p:extLst>
      <p:ext uri="{BB962C8B-B14F-4D97-AF65-F5344CB8AC3E}">
        <p14:creationId xmlns:p14="http://schemas.microsoft.com/office/powerpoint/2010/main" val="403072653"/>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1" r:id="rId3"/>
  </p:sldLayoutIdLst>
  <p:hf hdr="0" ftr="0" dt="0"/>
  <p:txStyles>
    <p:titleStyle>
      <a:lvl1pPr algn="l" defTabSz="914857" rtl="0" eaLnBrk="1" latinLnBrk="0" hangingPunct="1">
        <a:lnSpc>
          <a:spcPct val="90000"/>
        </a:lnSpc>
        <a:spcBef>
          <a:spcPct val="0"/>
        </a:spcBef>
        <a:buNone/>
        <a:defRPr sz="4002" u="none" kern="1200" baseline="0">
          <a:solidFill>
            <a:schemeClr val="tx1"/>
          </a:solidFill>
          <a:effectLst/>
          <a:uFill>
            <a:solidFill>
              <a:srgbClr val="FBE440"/>
            </a:solidFill>
          </a:uFill>
          <a:latin typeface="Cambria" panose="02040503050406030204" pitchFamily="18" charset="0"/>
          <a:ea typeface="Cambria" panose="02040503050406030204" pitchFamily="18" charset="0"/>
          <a:cs typeface="+mj-cs"/>
        </a:defRPr>
      </a:lvl1pPr>
    </p:titleStyle>
    <p:bodyStyle>
      <a:lvl1pPr marL="228714" indent="-228714" algn="l" defTabSz="914857" rtl="0" eaLnBrk="1" latinLnBrk="0" hangingPunct="1">
        <a:lnSpc>
          <a:spcPct val="90000"/>
        </a:lnSpc>
        <a:spcBef>
          <a:spcPts val="1001"/>
        </a:spcBef>
        <a:buFont typeface="Arial" panose="020B0604020202020204" pitchFamily="34" charset="0"/>
        <a:buChar char="•"/>
        <a:defRPr sz="2801" kern="1200">
          <a:solidFill>
            <a:schemeClr val="tx1"/>
          </a:solidFill>
          <a:latin typeface="Cambria" panose="02040503050406030204" pitchFamily="18" charset="0"/>
          <a:ea typeface="Cambria" panose="02040503050406030204" pitchFamily="18" charset="0"/>
          <a:cs typeface="+mn-cs"/>
        </a:defRPr>
      </a:lvl1pPr>
      <a:lvl2pPr marL="686143" indent="-228714" algn="l" defTabSz="914857" rtl="0" eaLnBrk="1" latinLnBrk="0" hangingPunct="1">
        <a:lnSpc>
          <a:spcPct val="90000"/>
        </a:lnSpc>
        <a:spcBef>
          <a:spcPts val="500"/>
        </a:spcBef>
        <a:buFont typeface="Arial" panose="020B0604020202020204" pitchFamily="34" charset="0"/>
        <a:buChar char="•"/>
        <a:defRPr sz="2401" kern="1200">
          <a:solidFill>
            <a:schemeClr val="tx1"/>
          </a:solidFill>
          <a:latin typeface="Cambria" panose="02040503050406030204" pitchFamily="18" charset="0"/>
          <a:ea typeface="Cambria" panose="02040503050406030204" pitchFamily="18" charset="0"/>
          <a:cs typeface="+mn-cs"/>
        </a:defRPr>
      </a:lvl2pPr>
      <a:lvl3pPr marL="1143572" indent="-228714" algn="l" defTabSz="914857" rtl="0" eaLnBrk="1" latinLnBrk="0" hangingPunct="1">
        <a:lnSpc>
          <a:spcPct val="90000"/>
        </a:lnSpc>
        <a:spcBef>
          <a:spcPts val="500"/>
        </a:spcBef>
        <a:buFont typeface="Arial" panose="020B0604020202020204" pitchFamily="34" charset="0"/>
        <a:buChar char="•"/>
        <a:defRPr sz="2001" kern="1200">
          <a:solidFill>
            <a:schemeClr val="tx1"/>
          </a:solidFill>
          <a:latin typeface="Cambria" panose="02040503050406030204" pitchFamily="18" charset="0"/>
          <a:ea typeface="Cambria" panose="02040503050406030204" pitchFamily="18" charset="0"/>
          <a:cs typeface="+mn-cs"/>
        </a:defRPr>
      </a:lvl3pPr>
      <a:lvl4pPr marL="1601000"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Cambria" panose="02040503050406030204" pitchFamily="18" charset="0"/>
          <a:ea typeface="Cambria" panose="02040503050406030204" pitchFamily="18" charset="0"/>
          <a:cs typeface="+mn-cs"/>
        </a:defRPr>
      </a:lvl4pPr>
      <a:lvl5pPr marL="2058429"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Cambria" panose="02040503050406030204" pitchFamily="18" charset="0"/>
          <a:ea typeface="Cambria" panose="02040503050406030204" pitchFamily="18" charset="0"/>
          <a:cs typeface="+mn-cs"/>
        </a:defRPr>
      </a:lvl5pPr>
      <a:lvl6pPr marL="2515857"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3286"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30715"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8143" indent="-228714" algn="l" defTabSz="91485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it-IT"/>
      </a:defPPr>
      <a:lvl1pPr marL="0" algn="l" defTabSz="914857" rtl="0" eaLnBrk="1" latinLnBrk="0" hangingPunct="1">
        <a:defRPr sz="1801" kern="1200">
          <a:solidFill>
            <a:schemeClr val="tx1"/>
          </a:solidFill>
          <a:latin typeface="+mn-lt"/>
          <a:ea typeface="+mn-ea"/>
          <a:cs typeface="+mn-cs"/>
        </a:defRPr>
      </a:lvl1pPr>
      <a:lvl2pPr marL="457429" algn="l" defTabSz="914857" rtl="0" eaLnBrk="1" latinLnBrk="0" hangingPunct="1">
        <a:defRPr sz="1801" kern="1200">
          <a:solidFill>
            <a:schemeClr val="tx1"/>
          </a:solidFill>
          <a:latin typeface="+mn-lt"/>
          <a:ea typeface="+mn-ea"/>
          <a:cs typeface="+mn-cs"/>
        </a:defRPr>
      </a:lvl2pPr>
      <a:lvl3pPr marL="914857" algn="l" defTabSz="914857" rtl="0" eaLnBrk="1" latinLnBrk="0" hangingPunct="1">
        <a:defRPr sz="1801" kern="1200">
          <a:solidFill>
            <a:schemeClr val="tx1"/>
          </a:solidFill>
          <a:latin typeface="+mn-lt"/>
          <a:ea typeface="+mn-ea"/>
          <a:cs typeface="+mn-cs"/>
        </a:defRPr>
      </a:lvl3pPr>
      <a:lvl4pPr marL="1372286" algn="l" defTabSz="914857" rtl="0" eaLnBrk="1" latinLnBrk="0" hangingPunct="1">
        <a:defRPr sz="1801" kern="1200">
          <a:solidFill>
            <a:schemeClr val="tx1"/>
          </a:solidFill>
          <a:latin typeface="+mn-lt"/>
          <a:ea typeface="+mn-ea"/>
          <a:cs typeface="+mn-cs"/>
        </a:defRPr>
      </a:lvl4pPr>
      <a:lvl5pPr marL="1829714" algn="l" defTabSz="914857" rtl="0" eaLnBrk="1" latinLnBrk="0" hangingPunct="1">
        <a:defRPr sz="1801" kern="1200">
          <a:solidFill>
            <a:schemeClr val="tx1"/>
          </a:solidFill>
          <a:latin typeface="+mn-lt"/>
          <a:ea typeface="+mn-ea"/>
          <a:cs typeface="+mn-cs"/>
        </a:defRPr>
      </a:lvl5pPr>
      <a:lvl6pPr marL="2287143" algn="l" defTabSz="914857" rtl="0" eaLnBrk="1" latinLnBrk="0" hangingPunct="1">
        <a:defRPr sz="1801" kern="1200">
          <a:solidFill>
            <a:schemeClr val="tx1"/>
          </a:solidFill>
          <a:latin typeface="+mn-lt"/>
          <a:ea typeface="+mn-ea"/>
          <a:cs typeface="+mn-cs"/>
        </a:defRPr>
      </a:lvl6pPr>
      <a:lvl7pPr marL="2744572" algn="l" defTabSz="914857" rtl="0" eaLnBrk="1" latinLnBrk="0" hangingPunct="1">
        <a:defRPr sz="1801" kern="1200">
          <a:solidFill>
            <a:schemeClr val="tx1"/>
          </a:solidFill>
          <a:latin typeface="+mn-lt"/>
          <a:ea typeface="+mn-ea"/>
          <a:cs typeface="+mn-cs"/>
        </a:defRPr>
      </a:lvl7pPr>
      <a:lvl8pPr marL="3202000" algn="l" defTabSz="914857" rtl="0" eaLnBrk="1" latinLnBrk="0" hangingPunct="1">
        <a:defRPr sz="1801" kern="1200">
          <a:solidFill>
            <a:schemeClr val="tx1"/>
          </a:solidFill>
          <a:latin typeface="+mn-lt"/>
          <a:ea typeface="+mn-ea"/>
          <a:cs typeface="+mn-cs"/>
        </a:defRPr>
      </a:lvl8pPr>
      <a:lvl9pPr marL="3659429" algn="l" defTabSz="914857"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19" userDrawn="1">
          <p15:clr>
            <a:srgbClr val="F26B43"/>
          </p15:clr>
        </p15:guide>
        <p15:guide id="2" pos="28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_Toc109946476"/><Relationship Id="rId13" Type="http://schemas.openxmlformats.org/officeDocument/2006/relationships/hyperlink" Target="#_Toc109946481"/><Relationship Id="rId18" Type="http://schemas.openxmlformats.org/officeDocument/2006/relationships/hyperlink" Target="#_Toc109946486"/><Relationship Id="rId3" Type="http://schemas.openxmlformats.org/officeDocument/2006/relationships/image" Target="../media/image5.jpg"/><Relationship Id="rId7" Type="http://schemas.openxmlformats.org/officeDocument/2006/relationships/hyperlink" Target="#_Toc109946475"/><Relationship Id="rId12" Type="http://schemas.openxmlformats.org/officeDocument/2006/relationships/hyperlink" Target="#_Toc109946480"/><Relationship Id="rId17" Type="http://schemas.openxmlformats.org/officeDocument/2006/relationships/hyperlink" Target="#_Toc109946485"/><Relationship Id="rId2" Type="http://schemas.openxmlformats.org/officeDocument/2006/relationships/notesSlide" Target="../notesSlides/notesSlide9.xml"/><Relationship Id="rId16" Type="http://schemas.openxmlformats.org/officeDocument/2006/relationships/hyperlink" Target="#_Toc109946484"/><Relationship Id="rId20" Type="http://schemas.openxmlformats.org/officeDocument/2006/relationships/hyperlink" Target="#_Toc109946488"/><Relationship Id="rId1" Type="http://schemas.openxmlformats.org/officeDocument/2006/relationships/slideLayout" Target="../slideLayouts/slideLayout2.xml"/><Relationship Id="rId6" Type="http://schemas.openxmlformats.org/officeDocument/2006/relationships/hyperlink" Target="#_Toc109946474"/><Relationship Id="rId11" Type="http://schemas.openxmlformats.org/officeDocument/2006/relationships/hyperlink" Target="#_Toc109946479"/><Relationship Id="rId5" Type="http://schemas.openxmlformats.org/officeDocument/2006/relationships/hyperlink" Target="#_Toc109946473"/><Relationship Id="rId15" Type="http://schemas.openxmlformats.org/officeDocument/2006/relationships/hyperlink" Target="#_Toc109946483"/><Relationship Id="rId10" Type="http://schemas.openxmlformats.org/officeDocument/2006/relationships/hyperlink" Target="#_Toc109946478"/><Relationship Id="rId19" Type="http://schemas.openxmlformats.org/officeDocument/2006/relationships/hyperlink" Target="#_Toc109946487"/><Relationship Id="rId4" Type="http://schemas.openxmlformats.org/officeDocument/2006/relationships/hyperlink" Target="#_Toc109946472"/><Relationship Id="rId9" Type="http://schemas.openxmlformats.org/officeDocument/2006/relationships/hyperlink" Target="#_Toc109946477"/><Relationship Id="rId14" Type="http://schemas.openxmlformats.org/officeDocument/2006/relationships/hyperlink" Target="#_Toc109946482"/></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5.jp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5" Type="http://schemas.openxmlformats.org/officeDocument/2006/relationships/image" Target="../media/image19.jpeg"/><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F1284-3F35-E2B5-91A3-7A906219A5A9}"/>
              </a:ext>
            </a:extLst>
          </p:cNvPr>
          <p:cNvSpPr>
            <a:spLocks noGrp="1"/>
          </p:cNvSpPr>
          <p:nvPr>
            <p:ph type="title"/>
          </p:nvPr>
        </p:nvSpPr>
        <p:spPr>
          <a:xfrm>
            <a:off x="306976" y="306552"/>
            <a:ext cx="8510453" cy="3449019"/>
          </a:xfrm>
        </p:spPr>
        <p:txBody>
          <a:bodyPr/>
          <a:lstStyle/>
          <a:p>
            <a:r>
              <a:rPr lang="it-IT" sz="3600" dirty="0"/>
              <a:t>PREAC</a:t>
            </a:r>
            <a:br>
              <a:rPr lang="it-IT" sz="3600" dirty="0"/>
            </a:br>
            <a:r>
              <a:rPr lang="it-IT" sz="2400" dirty="0"/>
              <a:t>PROGRAMMA ENERGIA AMBIENTE E CLIMA</a:t>
            </a:r>
            <a:br>
              <a:rPr lang="it-IT" sz="2400" dirty="0"/>
            </a:br>
            <a:br>
              <a:rPr lang="it-IT" sz="2400" dirty="0"/>
            </a:br>
            <a:r>
              <a:rPr lang="it-IT" sz="2200" i="1" dirty="0"/>
              <a:t>Gian Luca Gurrieri</a:t>
            </a:r>
            <a:br>
              <a:rPr lang="it-IT" sz="2400" dirty="0"/>
            </a:br>
            <a:br>
              <a:rPr lang="it-IT" sz="2400" dirty="0"/>
            </a:br>
            <a:endParaRPr lang="it-IT" sz="1800" dirty="0">
              <a:solidFill>
                <a:srgbClr val="0070C0"/>
              </a:solidFill>
            </a:endParaRPr>
          </a:p>
        </p:txBody>
      </p:sp>
    </p:spTree>
    <p:extLst>
      <p:ext uri="{BB962C8B-B14F-4D97-AF65-F5344CB8AC3E}">
        <p14:creationId xmlns:p14="http://schemas.microsoft.com/office/powerpoint/2010/main" val="235949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6" y="4863555"/>
            <a:ext cx="842068" cy="257185"/>
          </a:xfrm>
          <a:prstGeom prst="rect">
            <a:avLst/>
          </a:prstGeom>
        </p:spPr>
      </p:pic>
      <p:sp>
        <p:nvSpPr>
          <p:cNvPr id="5" name="CasellaDiTesto 4">
            <a:extLst>
              <a:ext uri="{FF2B5EF4-FFF2-40B4-BE49-F238E27FC236}">
                <a16:creationId xmlns:a16="http://schemas.microsoft.com/office/drawing/2014/main" id="{DC62D3EC-03B6-46C8-8AA4-67D697036C2D}"/>
              </a:ext>
            </a:extLst>
          </p:cNvPr>
          <p:cNvSpPr txBox="1"/>
          <p:nvPr/>
        </p:nvSpPr>
        <p:spPr>
          <a:xfrm>
            <a:off x="108858" y="1249658"/>
            <a:ext cx="3675352" cy="2462213"/>
          </a:xfrm>
          <a:prstGeom prst="rect">
            <a:avLst/>
          </a:prstGeom>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Wingdings" panose="05000000000000000000" pitchFamily="2" charset="2"/>
              <a:buChar char="v"/>
            </a:pPr>
            <a:r>
              <a:rPr lang="it-IT" sz="1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Riduzione dei consumi </a:t>
            </a:r>
          </a:p>
          <a:p>
            <a:pPr marL="285750" lvl="0" indent="-285750">
              <a:buFont typeface="Wingdings" panose="05000000000000000000" pitchFamily="2" charset="2"/>
              <a:buChar char="v"/>
            </a:pPr>
            <a:endParaRPr lang="it-IT" sz="1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Wingdings" panose="05000000000000000000" pitchFamily="2" charset="2"/>
              <a:buChar char="v"/>
            </a:pPr>
            <a:r>
              <a:rPr lang="it-IT" sz="1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Sviluppo delle fonti rinnovabili locali </a:t>
            </a:r>
            <a:br>
              <a:rPr lang="it-IT" sz="1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br>
            <a:r>
              <a:rPr lang="it-IT" sz="1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e promozione dell’autoconsumo</a:t>
            </a:r>
          </a:p>
          <a:p>
            <a:pPr marL="285750" lvl="0" indent="-285750">
              <a:buFont typeface="Wingdings" panose="05000000000000000000" pitchFamily="2" charset="2"/>
              <a:buChar char="v"/>
            </a:pPr>
            <a:endParaRPr lang="it-IT" sz="1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v"/>
            </a:pPr>
            <a:r>
              <a:rPr lang="it-IT" sz="1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Crescita del sistema produttivo </a:t>
            </a:r>
            <a:br>
              <a:rPr lang="it-IT" sz="1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br>
            <a:r>
              <a:rPr lang="it-IT" sz="1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al servizio della decarbonizzazione</a:t>
            </a:r>
          </a:p>
          <a:p>
            <a:pPr marL="285750" lvl="0" indent="-285750">
              <a:buFont typeface="Wingdings" panose="05000000000000000000" pitchFamily="2" charset="2"/>
              <a:buChar char="v"/>
            </a:pPr>
            <a:endParaRPr lang="it-IT" sz="1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it-IT" sz="1400" dirty="0">
                <a:solidFill>
                  <a:schemeClr val="tx1">
                    <a:lumMod val="50000"/>
                    <a:lumOff val="50000"/>
                  </a:schemeClr>
                </a:solidFill>
                <a:effectLst/>
                <a:latin typeface="Calibri" panose="020F0502020204030204" pitchFamily="34" charset="0"/>
                <a:ea typeface="Calibri" panose="020F0502020204030204" pitchFamily="34" charset="0"/>
              </a:rPr>
              <a:t>Risposta adattativa e resiliente </a:t>
            </a:r>
            <a:br>
              <a:rPr lang="it-IT" sz="1400" dirty="0">
                <a:solidFill>
                  <a:schemeClr val="tx1">
                    <a:lumMod val="50000"/>
                    <a:lumOff val="50000"/>
                  </a:schemeClr>
                </a:solidFill>
                <a:effectLst/>
                <a:latin typeface="Calibri" panose="020F0502020204030204" pitchFamily="34" charset="0"/>
                <a:ea typeface="Calibri" panose="020F0502020204030204" pitchFamily="34" charset="0"/>
              </a:rPr>
            </a:br>
            <a:r>
              <a:rPr lang="it-IT" sz="1400" dirty="0">
                <a:solidFill>
                  <a:schemeClr val="tx1">
                    <a:lumMod val="50000"/>
                    <a:lumOff val="50000"/>
                  </a:schemeClr>
                </a:solidFill>
                <a:effectLst/>
                <a:latin typeface="Calibri" panose="020F0502020204030204" pitchFamily="34" charset="0"/>
                <a:ea typeface="Calibri" panose="020F0502020204030204" pitchFamily="34" charset="0"/>
              </a:rPr>
              <a:t>del sistema energetico ai cambiamenti climatici</a:t>
            </a:r>
            <a:endParaRPr lang="it-IT" sz="1400" dirty="0">
              <a:solidFill>
                <a:schemeClr val="tx1">
                  <a:lumMod val="50000"/>
                  <a:lumOff val="50000"/>
                </a:schemeClr>
              </a:solidFill>
            </a:endParaRPr>
          </a:p>
        </p:txBody>
      </p:sp>
      <p:sp>
        <p:nvSpPr>
          <p:cNvPr id="4" name="CasellaDiTesto 3">
            <a:extLst>
              <a:ext uri="{FF2B5EF4-FFF2-40B4-BE49-F238E27FC236}">
                <a16:creationId xmlns:a16="http://schemas.microsoft.com/office/drawing/2014/main" id="{F0036EF7-B88F-451E-9165-062A0AA12109}"/>
              </a:ext>
            </a:extLst>
          </p:cNvPr>
          <p:cNvSpPr txBox="1"/>
          <p:nvPr/>
        </p:nvSpPr>
        <p:spPr>
          <a:xfrm>
            <a:off x="256003" y="779507"/>
            <a:ext cx="3421142" cy="369332"/>
          </a:xfrm>
          <a:prstGeom prst="rect">
            <a:avLst/>
          </a:prstGeom>
          <a:noFill/>
        </p:spPr>
        <p:txBody>
          <a:bodyPr wrap="square" rtlCol="0">
            <a:spAutoFit/>
          </a:bodyPr>
          <a:lstStyle/>
          <a:p>
            <a:pPr algn="ctr"/>
            <a:r>
              <a:rPr lang="it-IT" b="1" dirty="0">
                <a:solidFill>
                  <a:schemeClr val="accent6">
                    <a:lumMod val="75000"/>
                  </a:schemeClr>
                </a:solidFill>
              </a:rPr>
              <a:t>OBIETTIVI ATTO DI INDIRIZZI C.R.</a:t>
            </a:r>
          </a:p>
        </p:txBody>
      </p:sp>
      <p:grpSp>
        <p:nvGrpSpPr>
          <p:cNvPr id="14" name="Gruppo 13">
            <a:extLst>
              <a:ext uri="{FF2B5EF4-FFF2-40B4-BE49-F238E27FC236}">
                <a16:creationId xmlns:a16="http://schemas.microsoft.com/office/drawing/2014/main" id="{F015D872-E88F-8D3E-E59F-96474A328BA0}"/>
              </a:ext>
            </a:extLst>
          </p:cNvPr>
          <p:cNvGrpSpPr/>
          <p:nvPr/>
        </p:nvGrpSpPr>
        <p:grpSpPr>
          <a:xfrm>
            <a:off x="108857" y="74356"/>
            <a:ext cx="1630044" cy="309880"/>
            <a:chOff x="0" y="0"/>
            <a:chExt cx="1630127" cy="310184"/>
          </a:xfrm>
        </p:grpSpPr>
        <p:sp>
          <p:nvSpPr>
            <p:cNvPr id="15" name="Rettangolo 14">
              <a:extLst>
                <a:ext uri="{FF2B5EF4-FFF2-40B4-BE49-F238E27FC236}">
                  <a16:creationId xmlns:a16="http://schemas.microsoft.com/office/drawing/2014/main" id="{E1CCADAE-4798-112B-7780-33A41536527A}"/>
                </a:ext>
              </a:extLst>
            </p:cNvPr>
            <p:cNvSpPr/>
            <p:nvPr/>
          </p:nvSpPr>
          <p:spPr>
            <a:xfrm>
              <a:off x="0"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7C8F6F2E-99FC-DB83-79E1-8CD154FD7490}"/>
                </a:ext>
              </a:extLst>
            </p:cNvPr>
            <p:cNvSpPr/>
            <p:nvPr/>
          </p:nvSpPr>
          <p:spPr>
            <a:xfrm>
              <a:off x="33395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18" name="Rettangolo 17">
              <a:extLst>
                <a:ext uri="{FF2B5EF4-FFF2-40B4-BE49-F238E27FC236}">
                  <a16:creationId xmlns:a16="http://schemas.microsoft.com/office/drawing/2014/main" id="{AECD428B-D92F-FB4D-A066-3B12C1661F9B}"/>
                </a:ext>
              </a:extLst>
            </p:cNvPr>
            <p:cNvSpPr/>
            <p:nvPr/>
          </p:nvSpPr>
          <p:spPr>
            <a:xfrm>
              <a:off x="66790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879A4B12-C24B-05DC-3971-69ABE1234240}"/>
                </a:ext>
              </a:extLst>
            </p:cNvPr>
            <p:cNvSpPr/>
            <p:nvPr/>
          </p:nvSpPr>
          <p:spPr>
            <a:xfrm>
              <a:off x="100186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21" name="Rettangolo 20">
              <a:extLst>
                <a:ext uri="{FF2B5EF4-FFF2-40B4-BE49-F238E27FC236}">
                  <a16:creationId xmlns:a16="http://schemas.microsoft.com/office/drawing/2014/main" id="{D2D97913-7507-D86F-AAFA-1D1FB5CE5465}"/>
                </a:ext>
              </a:extLst>
            </p:cNvPr>
            <p:cNvSpPr/>
            <p:nvPr/>
          </p:nvSpPr>
          <p:spPr>
            <a:xfrm>
              <a:off x="133581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sp>
        <p:nvSpPr>
          <p:cNvPr id="13" name="Rectangle 3">
            <a:extLst>
              <a:ext uri="{FF2B5EF4-FFF2-40B4-BE49-F238E27FC236}">
                <a16:creationId xmlns:a16="http://schemas.microsoft.com/office/drawing/2014/main" id="{F4525FD2-78F1-20EA-D419-089EA786EC00}"/>
              </a:ext>
            </a:extLst>
          </p:cNvPr>
          <p:cNvSpPr>
            <a:spLocks noChangeArrowheads="1"/>
          </p:cNvSpPr>
          <p:nvPr/>
        </p:nvSpPr>
        <p:spPr bwMode="auto">
          <a:xfrm>
            <a:off x="4175839" y="384099"/>
            <a:ext cx="519144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3463" algn="r"/>
              </a:tabLst>
              <a:defRPr>
                <a:solidFill>
                  <a:schemeClr val="tx1"/>
                </a:solidFill>
                <a:latin typeface="Arial" panose="020B0604020202020204" pitchFamily="34" charset="0"/>
              </a:defRPr>
            </a:lvl1pPr>
            <a:lvl2pPr eaLnBrk="0" fontAlgn="base" hangingPunct="0">
              <a:spcBef>
                <a:spcPct val="0"/>
              </a:spcBef>
              <a:spcAft>
                <a:spcPct val="0"/>
              </a:spcAft>
              <a:tabLst>
                <a:tab pos="6113463" algn="r"/>
              </a:tabLst>
              <a:defRPr>
                <a:solidFill>
                  <a:schemeClr val="tx1"/>
                </a:solidFill>
                <a:latin typeface="Arial" panose="020B0604020202020204" pitchFamily="34" charset="0"/>
              </a:defRPr>
            </a:lvl2pPr>
            <a:lvl3pPr eaLnBrk="0" fontAlgn="base" hangingPunct="0">
              <a:spcBef>
                <a:spcPct val="0"/>
              </a:spcBef>
              <a:spcAft>
                <a:spcPct val="0"/>
              </a:spcAft>
              <a:tabLst>
                <a:tab pos="6113463" algn="r"/>
              </a:tabLst>
              <a:defRPr>
                <a:solidFill>
                  <a:schemeClr val="tx1"/>
                </a:solidFill>
                <a:latin typeface="Arial" panose="020B0604020202020204" pitchFamily="34" charset="0"/>
              </a:defRPr>
            </a:lvl3pPr>
            <a:lvl4pPr eaLnBrk="0" fontAlgn="base" hangingPunct="0">
              <a:spcBef>
                <a:spcPct val="0"/>
              </a:spcBef>
              <a:spcAft>
                <a:spcPct val="0"/>
              </a:spcAft>
              <a:tabLst>
                <a:tab pos="6113463" algn="r"/>
              </a:tabLst>
              <a:defRPr>
                <a:solidFill>
                  <a:schemeClr val="tx1"/>
                </a:solidFill>
                <a:latin typeface="Arial" panose="020B0604020202020204" pitchFamily="34" charset="0"/>
              </a:defRPr>
            </a:lvl4pPr>
            <a:lvl5pPr eaLnBrk="0" fontAlgn="base" hangingPunct="0">
              <a:spcBef>
                <a:spcPct val="0"/>
              </a:spcBef>
              <a:spcAft>
                <a:spcPct val="0"/>
              </a:spcAft>
              <a:tabLst>
                <a:tab pos="6113463" algn="r"/>
              </a:tabLst>
              <a:defRPr>
                <a:solidFill>
                  <a:schemeClr val="tx1"/>
                </a:solidFill>
                <a:latin typeface="Arial" panose="020B0604020202020204" pitchFamily="34" charset="0"/>
              </a:defRPr>
            </a:lvl5pPr>
            <a:lvl6pPr eaLnBrk="0" fontAlgn="base" hangingPunct="0">
              <a:spcBef>
                <a:spcPct val="0"/>
              </a:spcBef>
              <a:spcAft>
                <a:spcPct val="0"/>
              </a:spcAft>
              <a:tabLst>
                <a:tab pos="6113463" algn="r"/>
              </a:tabLst>
              <a:defRPr>
                <a:solidFill>
                  <a:schemeClr val="tx1"/>
                </a:solidFill>
                <a:latin typeface="Arial" panose="020B0604020202020204" pitchFamily="34" charset="0"/>
              </a:defRPr>
            </a:lvl6pPr>
            <a:lvl7pPr eaLnBrk="0" fontAlgn="base" hangingPunct="0">
              <a:spcBef>
                <a:spcPct val="0"/>
              </a:spcBef>
              <a:spcAft>
                <a:spcPct val="0"/>
              </a:spcAft>
              <a:tabLst>
                <a:tab pos="6113463" algn="r"/>
              </a:tabLst>
              <a:defRPr>
                <a:solidFill>
                  <a:schemeClr val="tx1"/>
                </a:solidFill>
                <a:latin typeface="Arial" panose="020B0604020202020204" pitchFamily="34" charset="0"/>
              </a:defRPr>
            </a:lvl7pPr>
            <a:lvl8pPr eaLnBrk="0" fontAlgn="base" hangingPunct="0">
              <a:spcBef>
                <a:spcPct val="0"/>
              </a:spcBef>
              <a:spcAft>
                <a:spcPct val="0"/>
              </a:spcAft>
              <a:tabLst>
                <a:tab pos="6113463" algn="r"/>
              </a:tabLst>
              <a:defRPr>
                <a:solidFill>
                  <a:schemeClr val="tx1"/>
                </a:solidFill>
                <a:latin typeface="Arial" panose="020B0604020202020204" pitchFamily="34" charset="0"/>
              </a:defRPr>
            </a:lvl8pPr>
            <a:lvl9pPr eaLnBrk="0" fontAlgn="base" hangingPunct="0">
              <a:spcBef>
                <a:spcPct val="0"/>
              </a:spcBef>
              <a:spcAft>
                <a:spcPct val="0"/>
              </a:spcAft>
              <a:tabLst>
                <a:tab pos="6113463" algn="r"/>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viluppo di sistemi di teleriscaldamento efficiente</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a:t>
            </a:r>
            <a:r>
              <a:rPr kumimoji="0" lang="it-IT" altLang="it-IT" sz="1400" b="0" i="0" u="none" strike="noStrike" cap="none" normalizeH="0" baseline="0" dirty="0">
                <a:ln>
                  <a:noFill/>
                </a:ln>
                <a:solidFill>
                  <a:schemeClr val="tx1">
                    <a:lumMod val="50000"/>
                    <a:lumOff val="50000"/>
                  </a:schemeClr>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romozione delle comunità di energia rinnovabile (</a:t>
            </a:r>
            <a:r>
              <a:rPr kumimoji="0" lang="it-IT" altLang="it-IT" sz="1400" b="0" i="0" u="none" strike="noStrike" cap="none" normalizeH="0" baseline="0" dirty="0" err="1">
                <a:ln>
                  <a:noFill/>
                </a:ln>
                <a:solidFill>
                  <a:schemeClr val="tx1">
                    <a:lumMod val="50000"/>
                    <a:lumOff val="50000"/>
                  </a:schemeClr>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cer</a:t>
            </a:r>
            <a:r>
              <a:rPr kumimoji="0" lang="it-IT" altLang="it-IT" sz="1400" b="0" i="0" u="none" strike="noStrike" cap="none" normalizeH="0" baseline="0" dirty="0">
                <a:ln>
                  <a:noFill/>
                </a:ln>
                <a:solidFill>
                  <a:schemeClr val="tx1">
                    <a:lumMod val="50000"/>
                    <a:lumOff val="50000"/>
                  </a:schemeClr>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kumimoji="0" lang="it-IT" altLang="it-IT" sz="1400" b="0" i="0" u="none" strike="noStrike" cap="none" normalizeH="0" baseline="0" dirty="0">
              <a:ln>
                <a:noFill/>
              </a:ln>
              <a:solidFill>
                <a:schemeClr val="tx1">
                  <a:lumMod val="50000"/>
                  <a:lumOff val="50000"/>
                </a:schemeClr>
              </a:solidFill>
              <a:effectLst/>
              <a:highlight>
                <a:srgbClr val="FFFF00"/>
              </a:highligh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E</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fficientamento dell’edilizia privata</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E</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fficientamento dell’edilizia pubblica e  risparmio energetico nella pubblica illuminazione</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S</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viluppo del fotovoltaico</a:t>
            </a:r>
            <a:endParaRPr lang="it-IT" altLang="it-IT" sz="1400" dirty="0">
              <a:solidFill>
                <a:schemeClr val="tx1">
                  <a:lumMod val="50000"/>
                  <a:lumOff val="50000"/>
                </a:schemeClr>
              </a:solidFill>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S</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viluppo delle biomasse legnose</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D</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ecarbonizzazione dell’industria</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Mobilità</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 e trasporti</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L</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’agricoltura della transizione energetica:  bioenergie e assorbimenti di carbonio</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isure di economia circolare</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S</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viluppo dell’idroelettrico</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F</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iliera dell’idrogeno</a:t>
            </a:r>
            <a:endParaRPr lang="it-IT" altLang="it-IT" sz="1400" dirty="0">
              <a:solidFill>
                <a:schemeClr val="tx1">
                  <a:lumMod val="50000"/>
                  <a:lumOff val="50000"/>
                </a:schemeClr>
              </a:solidFill>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S</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viluppo delle filiere produttive lombarde  per la transizione energetica</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val="tx"/>
                    </a:ext>
                  </a:extLst>
                </a:hlinkClick>
              </a:rPr>
              <a:t>S</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val="tx"/>
                    </a:ext>
                  </a:extLst>
                </a:hlinkClick>
              </a:rPr>
              <a:t>emplificazione e strumenti di regolazione</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M</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isure di contrasto alla povertà energetica</a:t>
            </a:r>
            <a:endParaRPr kumimoji="0" lang="it-IT" altLang="it-IT" sz="1400" b="0" i="0" u="none" strike="noStrike" cap="none" normalizeH="0" baseline="0" dirty="0">
              <a:ln>
                <a:noFill/>
              </a:ln>
              <a:solidFill>
                <a:schemeClr val="tx1">
                  <a:lumMod val="50000"/>
                  <a:lumOff val="50000"/>
                </a:schemeClr>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A</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dattamento del sistema energetico ai cambiamenti climatici</a:t>
            </a:r>
            <a:endPar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hlinkClick r:id="rId20">
                <a:extLst>
                  <a:ext uri="{A12FA001-AC4F-418D-AE19-62706E023703}">
                    <ahyp:hlinkClr xmlns:ahyp="http://schemas.microsoft.com/office/drawing/2018/hyperlinkcolor" val="tx"/>
                  </a:ext>
                </a:extLst>
              </a:hlinkClick>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6113463" algn="r"/>
              </a:tabLst>
            </a:pPr>
            <a:r>
              <a:rPr lang="it-IT" altLang="it-IT" sz="14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hlinkClick r:id="rId20">
                  <a:extLst>
                    <a:ext uri="{A12FA001-AC4F-418D-AE19-62706E023703}">
                      <ahyp:hlinkClr xmlns:ahyp="http://schemas.microsoft.com/office/drawing/2018/hyperlinkcolor" val="tx"/>
                    </a:ext>
                  </a:extLst>
                </a:hlinkClick>
              </a:rPr>
              <a:t>I</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hlinkClick r:id="rId20">
                  <a:extLst>
                    <a:ext uri="{A12FA001-AC4F-418D-AE19-62706E023703}">
                      <ahyp:hlinkClr xmlns:ahyp="http://schemas.microsoft.com/office/drawing/2018/hyperlinkcolor" val="tx"/>
                    </a:ext>
                  </a:extLst>
                </a:hlinkClick>
              </a:rPr>
              <a:t> territori della </a:t>
            </a:r>
            <a:r>
              <a:rPr kumimoji="0" lang="it-IT" altLang="it-IT" sz="1400" b="0" i="0" u="none" strike="noStrike" cap="none" normalizeH="0" baseline="0" dirty="0" err="1">
                <a:ln>
                  <a:noFill/>
                </a:ln>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hlinkClick r:id="rId20">
                  <a:extLst>
                    <a:ext uri="{A12FA001-AC4F-418D-AE19-62706E023703}">
                      <ahyp:hlinkClr xmlns:ahyp="http://schemas.microsoft.com/office/drawing/2018/hyperlinkcolor" val="tx"/>
                    </a:ext>
                  </a:extLst>
                </a:hlinkClick>
              </a:rPr>
              <a:t>lombardia</a:t>
            </a:r>
            <a:r>
              <a:rPr kumimoji="0" lang="it-IT" altLang="it-IT" sz="1400" b="0" i="0" u="none" strike="noStrike" cap="none" normalizeH="0" baseline="0" dirty="0">
                <a:ln>
                  <a:noFill/>
                </a:ln>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hlinkClick r:id="rId20">
                  <a:extLst>
                    <a:ext uri="{A12FA001-AC4F-418D-AE19-62706E023703}">
                      <ahyp:hlinkClr xmlns:ahyp="http://schemas.microsoft.com/office/drawing/2018/hyperlinkcolor" val="tx"/>
                    </a:ext>
                  </a:extLst>
                </a:hlinkClick>
              </a:rPr>
              <a:t> per la transizione energetica</a:t>
            </a:r>
            <a:r>
              <a:rPr kumimoji="0" lang="it-IT" altLang="it-IT" sz="1400" b="0" i="0" u="none" strike="noStrike" cap="none" normalizeH="0" baseline="0" dirty="0">
                <a:ln>
                  <a:noFill/>
                </a:ln>
                <a:solidFill>
                  <a:schemeClr val="tx1">
                    <a:lumMod val="50000"/>
                    <a:lumOff val="50000"/>
                  </a:schemeClr>
                </a:solidFill>
                <a:effectLst/>
              </a:rPr>
              <a:t> </a:t>
            </a:r>
          </a:p>
        </p:txBody>
      </p:sp>
      <p:sp>
        <p:nvSpPr>
          <p:cNvPr id="23" name="CasellaDiTesto 22">
            <a:extLst>
              <a:ext uri="{FF2B5EF4-FFF2-40B4-BE49-F238E27FC236}">
                <a16:creationId xmlns:a16="http://schemas.microsoft.com/office/drawing/2014/main" id="{44228F99-EE5B-EE69-566B-0FBED93DD579}"/>
              </a:ext>
            </a:extLst>
          </p:cNvPr>
          <p:cNvSpPr txBox="1"/>
          <p:nvPr/>
        </p:nvSpPr>
        <p:spPr>
          <a:xfrm>
            <a:off x="4175839" y="74356"/>
            <a:ext cx="3421142" cy="369332"/>
          </a:xfrm>
          <a:prstGeom prst="rect">
            <a:avLst/>
          </a:prstGeom>
          <a:noFill/>
        </p:spPr>
        <p:txBody>
          <a:bodyPr wrap="square" rtlCol="0">
            <a:spAutoFit/>
          </a:bodyPr>
          <a:lstStyle/>
          <a:p>
            <a:r>
              <a:rPr lang="it-IT" b="1" dirty="0">
                <a:solidFill>
                  <a:schemeClr val="accent6">
                    <a:lumMod val="75000"/>
                  </a:schemeClr>
                </a:solidFill>
              </a:rPr>
              <a:t>MISURE PREAC</a:t>
            </a:r>
          </a:p>
        </p:txBody>
      </p:sp>
    </p:spTree>
    <p:extLst>
      <p:ext uri="{BB962C8B-B14F-4D97-AF65-F5344CB8AC3E}">
        <p14:creationId xmlns:p14="http://schemas.microsoft.com/office/powerpoint/2010/main" val="199887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F6546-7DE5-5096-C744-102A0F645F72}"/>
              </a:ext>
            </a:extLst>
          </p:cNvPr>
          <p:cNvSpPr>
            <a:spLocks noGrp="1"/>
          </p:cNvSpPr>
          <p:nvPr>
            <p:ph type="ctrTitle"/>
          </p:nvPr>
        </p:nvSpPr>
        <p:spPr>
          <a:xfrm>
            <a:off x="911821" y="479458"/>
            <a:ext cx="7442790" cy="660502"/>
          </a:xfrm>
        </p:spPr>
        <p:txBody>
          <a:bodyPr>
            <a:noAutofit/>
          </a:bodyPr>
          <a:lstStyle/>
          <a:p>
            <a:pPr algn="ctr"/>
            <a:r>
              <a:rPr lang="it-IT" sz="1800" dirty="0">
                <a:solidFill>
                  <a:schemeClr val="accent6">
                    <a:lumMod val="75000"/>
                  </a:schemeClr>
                </a:solidFill>
              </a:rPr>
              <a:t>MISURE COMPORTAMENTALI </a:t>
            </a:r>
            <a:r>
              <a:rPr lang="it-IT" sz="1800" dirty="0">
                <a:solidFill>
                  <a:schemeClr val="tx1">
                    <a:lumMod val="50000"/>
                    <a:lumOff val="50000"/>
                  </a:schemeClr>
                </a:solidFill>
              </a:rPr>
              <a:t>&gt;</a:t>
            </a:r>
            <a:r>
              <a:rPr lang="it-IT" sz="1800" dirty="0">
                <a:solidFill>
                  <a:schemeClr val="accent6">
                    <a:lumMod val="75000"/>
                  </a:schemeClr>
                </a:solidFill>
              </a:rPr>
              <a:t> NUOVO MODELLO DI CONSUMO</a:t>
            </a:r>
          </a:p>
        </p:txBody>
      </p:sp>
      <p:pic>
        <p:nvPicPr>
          <p:cNvPr id="4" name="Immagine 3">
            <a:extLst>
              <a:ext uri="{FF2B5EF4-FFF2-40B4-BE49-F238E27FC236}">
                <a16:creationId xmlns:a16="http://schemas.microsoft.com/office/drawing/2014/main" id="{CEAE7446-A654-0344-9CB5-78FE7608D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06" y="4863555"/>
            <a:ext cx="842068" cy="257185"/>
          </a:xfrm>
          <a:prstGeom prst="rect">
            <a:avLst/>
          </a:prstGeom>
        </p:spPr>
      </p:pic>
      <p:sp>
        <p:nvSpPr>
          <p:cNvPr id="11" name="CasellaDiTesto 10">
            <a:extLst>
              <a:ext uri="{FF2B5EF4-FFF2-40B4-BE49-F238E27FC236}">
                <a16:creationId xmlns:a16="http://schemas.microsoft.com/office/drawing/2014/main" id="{1B9683D6-14C3-F8CB-20FB-AEE9D5D0B2DA}"/>
              </a:ext>
            </a:extLst>
          </p:cNvPr>
          <p:cNvSpPr txBox="1"/>
          <p:nvPr/>
        </p:nvSpPr>
        <p:spPr>
          <a:xfrm>
            <a:off x="1738900" y="1154404"/>
            <a:ext cx="5523137" cy="27699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it-IT" sz="1200" dirty="0">
                <a:solidFill>
                  <a:schemeClr val="tx1">
                    <a:lumMod val="50000"/>
                    <a:lumOff val="50000"/>
                  </a:schemeClr>
                </a:solidFill>
              </a:rPr>
              <a:t>ENFASI SU DIMENSIONI DELLA COMUNICAZIONE E DELLA COMPARTECIPAZIONE</a:t>
            </a:r>
          </a:p>
        </p:txBody>
      </p:sp>
      <p:sp>
        <p:nvSpPr>
          <p:cNvPr id="13" name="CasellaDiTesto 12">
            <a:extLst>
              <a:ext uri="{FF2B5EF4-FFF2-40B4-BE49-F238E27FC236}">
                <a16:creationId xmlns:a16="http://schemas.microsoft.com/office/drawing/2014/main" id="{E78F6918-FA4E-02AB-9577-E266907B8F5D}"/>
              </a:ext>
            </a:extLst>
          </p:cNvPr>
          <p:cNvSpPr txBox="1"/>
          <p:nvPr/>
        </p:nvSpPr>
        <p:spPr>
          <a:xfrm>
            <a:off x="152423" y="1937221"/>
            <a:ext cx="2919318" cy="1015663"/>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it-IT" sz="1200" dirty="0">
                <a:solidFill>
                  <a:schemeClr val="tx1">
                    <a:lumMod val="50000"/>
                    <a:lumOff val="50000"/>
                  </a:schemeClr>
                </a:solidFill>
              </a:rPr>
              <a:t>ELEMENTO COMUNE DELLE MISURE: SENSIBILIZZAZIONE IN MERITO </a:t>
            </a:r>
            <a:br>
              <a:rPr lang="it-IT" sz="1200" dirty="0">
                <a:solidFill>
                  <a:schemeClr val="tx1">
                    <a:lumMod val="50000"/>
                    <a:lumOff val="50000"/>
                  </a:schemeClr>
                </a:solidFill>
              </a:rPr>
            </a:br>
            <a:r>
              <a:rPr lang="it-IT" sz="1200" dirty="0">
                <a:solidFill>
                  <a:schemeClr val="tx1">
                    <a:lumMod val="50000"/>
                    <a:lumOff val="50000"/>
                  </a:schemeClr>
                </a:solidFill>
              </a:rPr>
              <a:t>AGLI EFFETTI DEGLI STILI DI VITA </a:t>
            </a:r>
            <a:br>
              <a:rPr lang="it-IT" sz="1200" dirty="0">
                <a:solidFill>
                  <a:schemeClr val="tx1">
                    <a:lumMod val="50000"/>
                    <a:lumOff val="50000"/>
                  </a:schemeClr>
                </a:solidFill>
              </a:rPr>
            </a:br>
            <a:r>
              <a:rPr lang="it-IT" sz="1200" dirty="0">
                <a:solidFill>
                  <a:schemeClr val="tx1">
                    <a:lumMod val="50000"/>
                    <a:lumOff val="50000"/>
                  </a:schemeClr>
                </a:solidFill>
              </a:rPr>
              <a:t>SUI CAMBIAMENTI CLIMATICI </a:t>
            </a:r>
            <a:br>
              <a:rPr lang="it-IT" sz="1200" dirty="0">
                <a:solidFill>
                  <a:schemeClr val="tx1">
                    <a:lumMod val="50000"/>
                    <a:lumOff val="50000"/>
                  </a:schemeClr>
                </a:solidFill>
              </a:rPr>
            </a:br>
            <a:r>
              <a:rPr lang="it-IT" sz="1200" dirty="0">
                <a:solidFill>
                  <a:schemeClr val="tx1">
                    <a:lumMod val="50000"/>
                    <a:lumOff val="50000"/>
                  </a:schemeClr>
                </a:solidFill>
              </a:rPr>
              <a:t>E SULLA SPESA</a:t>
            </a:r>
          </a:p>
        </p:txBody>
      </p:sp>
      <p:sp>
        <p:nvSpPr>
          <p:cNvPr id="15" name="CasellaDiTesto 14">
            <a:extLst>
              <a:ext uri="{FF2B5EF4-FFF2-40B4-BE49-F238E27FC236}">
                <a16:creationId xmlns:a16="http://schemas.microsoft.com/office/drawing/2014/main" id="{10F145BA-7B66-C757-8F9C-31214AD7AAFB}"/>
              </a:ext>
            </a:extLst>
          </p:cNvPr>
          <p:cNvSpPr txBox="1"/>
          <p:nvPr/>
        </p:nvSpPr>
        <p:spPr>
          <a:xfrm>
            <a:off x="1738902" y="3613268"/>
            <a:ext cx="5523136" cy="830997"/>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it-IT" sz="1200" dirty="0">
                <a:solidFill>
                  <a:schemeClr val="tx1">
                    <a:lumMod val="50000"/>
                    <a:lumOff val="50000"/>
                  </a:schemeClr>
                </a:solidFill>
              </a:rPr>
              <a:t>AZIONI DA SVILUPPARE IN FASE DI ATTUAZIONE:</a:t>
            </a:r>
          </a:p>
          <a:p>
            <a:pPr marL="171450" indent="-171450" algn="ctr">
              <a:buFont typeface="Wingdings" panose="05000000000000000000" pitchFamily="2" charset="2"/>
              <a:buChar char="q"/>
            </a:pPr>
            <a:r>
              <a:rPr lang="it-IT" sz="1200" dirty="0">
                <a:solidFill>
                  <a:schemeClr val="tx1">
                    <a:lumMod val="50000"/>
                    <a:lumOff val="50000"/>
                  </a:schemeClr>
                </a:solidFill>
              </a:rPr>
              <a:t>AZIONI MIRATE A SINGOLI TARGET</a:t>
            </a:r>
          </a:p>
          <a:p>
            <a:pPr marL="285750" indent="-285750" algn="ctr">
              <a:buFont typeface="Wingdings" panose="05000000000000000000" pitchFamily="2" charset="2"/>
              <a:buChar char="q"/>
            </a:pPr>
            <a:r>
              <a:rPr lang="it-IT" sz="1200" dirty="0">
                <a:solidFill>
                  <a:schemeClr val="tx1">
                    <a:lumMod val="50000"/>
                    <a:lumOff val="50000"/>
                  </a:schemeClr>
                </a:solidFill>
              </a:rPr>
              <a:t>SENSIBILIZZAZIONE SUL TEMA DEL RISPARMIO ENERGETICO</a:t>
            </a:r>
          </a:p>
          <a:p>
            <a:pPr marL="285750" indent="-285750" algn="ctr">
              <a:buFont typeface="Wingdings" panose="05000000000000000000" pitchFamily="2" charset="2"/>
              <a:buChar char="q"/>
            </a:pPr>
            <a:r>
              <a:rPr lang="it-IT" sz="1200" dirty="0">
                <a:solidFill>
                  <a:schemeClr val="tx1">
                    <a:lumMod val="50000"/>
                    <a:lumOff val="50000"/>
                  </a:schemeClr>
                </a:solidFill>
              </a:rPr>
              <a:t>FORMAZIONE E INFORMAZIONE (P.ES.: COMUNITA’ ENERGETICHE)</a:t>
            </a:r>
          </a:p>
        </p:txBody>
      </p:sp>
      <p:sp>
        <p:nvSpPr>
          <p:cNvPr id="17" name="CasellaDiTesto 16">
            <a:extLst>
              <a:ext uri="{FF2B5EF4-FFF2-40B4-BE49-F238E27FC236}">
                <a16:creationId xmlns:a16="http://schemas.microsoft.com/office/drawing/2014/main" id="{F3837E1C-ECD1-3F14-5B9D-51A33971A007}"/>
              </a:ext>
            </a:extLst>
          </p:cNvPr>
          <p:cNvSpPr txBox="1"/>
          <p:nvPr/>
        </p:nvSpPr>
        <p:spPr>
          <a:xfrm>
            <a:off x="5786748" y="2511002"/>
            <a:ext cx="3204829" cy="46166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it-IT" sz="1200" dirty="0">
                <a:solidFill>
                  <a:schemeClr val="tx1">
                    <a:lumMod val="50000"/>
                    <a:lumOff val="50000"/>
                  </a:schemeClr>
                </a:solidFill>
              </a:rPr>
              <a:t>SINERGIA CON REPOWEREU (prevede specifiche azioni: materiale divulgativo, etc.)</a:t>
            </a:r>
          </a:p>
        </p:txBody>
      </p:sp>
      <p:sp>
        <p:nvSpPr>
          <p:cNvPr id="9" name="CasellaDiTesto 8">
            <a:extLst>
              <a:ext uri="{FF2B5EF4-FFF2-40B4-BE49-F238E27FC236}">
                <a16:creationId xmlns:a16="http://schemas.microsoft.com/office/drawing/2014/main" id="{F8B10A0B-A58D-A1D6-2E43-0A399E8C1A2A}"/>
              </a:ext>
            </a:extLst>
          </p:cNvPr>
          <p:cNvSpPr txBox="1"/>
          <p:nvPr/>
        </p:nvSpPr>
        <p:spPr>
          <a:xfrm>
            <a:off x="5786747" y="1983387"/>
            <a:ext cx="3204829" cy="46166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it-IT" sz="1200" dirty="0">
                <a:solidFill>
                  <a:schemeClr val="tx1">
                    <a:lumMod val="50000"/>
                    <a:lumOff val="50000"/>
                  </a:schemeClr>
                </a:solidFill>
              </a:rPr>
              <a:t>ACQUISTI VERDI P.A.</a:t>
            </a:r>
          </a:p>
          <a:p>
            <a:pPr algn="ctr"/>
            <a:r>
              <a:rPr lang="it-IT" sz="1200" dirty="0">
                <a:solidFill>
                  <a:schemeClr val="tx1">
                    <a:lumMod val="50000"/>
                    <a:lumOff val="50000"/>
                  </a:schemeClr>
                </a:solidFill>
              </a:rPr>
              <a:t>ENERGY PERFORMANCE CONTRACTING (EPC)</a:t>
            </a:r>
          </a:p>
        </p:txBody>
      </p:sp>
      <p:grpSp>
        <p:nvGrpSpPr>
          <p:cNvPr id="10" name="Gruppo 9">
            <a:extLst>
              <a:ext uri="{FF2B5EF4-FFF2-40B4-BE49-F238E27FC236}">
                <a16:creationId xmlns:a16="http://schemas.microsoft.com/office/drawing/2014/main" id="{C5C4675E-9FC1-BD55-817B-0CCECBFF6EED}"/>
              </a:ext>
            </a:extLst>
          </p:cNvPr>
          <p:cNvGrpSpPr/>
          <p:nvPr/>
        </p:nvGrpSpPr>
        <p:grpSpPr>
          <a:xfrm>
            <a:off x="108857" y="74356"/>
            <a:ext cx="1630044" cy="309880"/>
            <a:chOff x="0" y="0"/>
            <a:chExt cx="1630127" cy="310184"/>
          </a:xfrm>
        </p:grpSpPr>
        <p:sp>
          <p:nvSpPr>
            <p:cNvPr id="12" name="Rettangolo 11">
              <a:extLst>
                <a:ext uri="{FF2B5EF4-FFF2-40B4-BE49-F238E27FC236}">
                  <a16:creationId xmlns:a16="http://schemas.microsoft.com/office/drawing/2014/main" id="{01FFA6FE-77A0-60BC-1E23-1F06A87FC9D9}"/>
                </a:ext>
              </a:extLst>
            </p:cNvPr>
            <p:cNvSpPr/>
            <p:nvPr/>
          </p:nvSpPr>
          <p:spPr>
            <a:xfrm>
              <a:off x="0"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14" name="Rettangolo 13">
              <a:extLst>
                <a:ext uri="{FF2B5EF4-FFF2-40B4-BE49-F238E27FC236}">
                  <a16:creationId xmlns:a16="http://schemas.microsoft.com/office/drawing/2014/main" id="{5F10EEA9-6F77-FA85-1654-3229AAEC4005}"/>
                </a:ext>
              </a:extLst>
            </p:cNvPr>
            <p:cNvSpPr/>
            <p:nvPr/>
          </p:nvSpPr>
          <p:spPr>
            <a:xfrm>
              <a:off x="33395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2DD4DA7E-97E3-EACD-2FA5-302643984738}"/>
                </a:ext>
              </a:extLst>
            </p:cNvPr>
            <p:cNvSpPr/>
            <p:nvPr/>
          </p:nvSpPr>
          <p:spPr>
            <a:xfrm>
              <a:off x="66790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18" name="Rettangolo 17">
              <a:extLst>
                <a:ext uri="{FF2B5EF4-FFF2-40B4-BE49-F238E27FC236}">
                  <a16:creationId xmlns:a16="http://schemas.microsoft.com/office/drawing/2014/main" id="{C0A22912-097B-2FA3-B8F0-6437D5F2D798}"/>
                </a:ext>
              </a:extLst>
            </p:cNvPr>
            <p:cNvSpPr/>
            <p:nvPr/>
          </p:nvSpPr>
          <p:spPr>
            <a:xfrm>
              <a:off x="100186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0B5B2058-019B-587E-C349-DDE944474832}"/>
                </a:ext>
              </a:extLst>
            </p:cNvPr>
            <p:cNvSpPr/>
            <p:nvPr/>
          </p:nvSpPr>
          <p:spPr>
            <a:xfrm>
              <a:off x="133581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pic>
        <p:nvPicPr>
          <p:cNvPr id="22532" name="Picture 4" descr="Consumo collaborativo: guida rapida">
            <a:extLst>
              <a:ext uri="{FF2B5EF4-FFF2-40B4-BE49-F238E27FC236}">
                <a16:creationId xmlns:a16="http://schemas.microsoft.com/office/drawing/2014/main" id="{22C43047-5FD2-6A98-A45C-C811DCE80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78" y="1552501"/>
            <a:ext cx="2462923" cy="19389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VG, Vettoriale - Vettore Icona Chiave. Lo Stile è Lineare, Simbolo Icona  Piatto, Colore Nero, Sfondo Bianco.. Image 61138196.">
            <a:extLst>
              <a:ext uri="{FF2B5EF4-FFF2-40B4-BE49-F238E27FC236}">
                <a16:creationId xmlns:a16="http://schemas.microsoft.com/office/drawing/2014/main" id="{65DDCE08-5FFF-1353-ECD1-827DBAC90092}"/>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571" y="442166"/>
            <a:ext cx="850737" cy="85073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3BE21B2C-5A52-2627-EE4B-9990AC93AC25}"/>
              </a:ext>
            </a:extLst>
          </p:cNvPr>
          <p:cNvSpPr txBox="1"/>
          <p:nvPr/>
        </p:nvSpPr>
        <p:spPr>
          <a:xfrm>
            <a:off x="2411185" y="153035"/>
            <a:ext cx="432163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400" b="1" i="1" dirty="0">
                <a:solidFill>
                  <a:srgbClr val="FF0000"/>
                </a:solidFill>
              </a:rPr>
              <a:t>Misure comportamentali e nuovo stile di vita</a:t>
            </a:r>
          </a:p>
        </p:txBody>
      </p:sp>
    </p:spTree>
    <p:extLst>
      <p:ext uri="{BB962C8B-B14F-4D97-AF65-F5344CB8AC3E}">
        <p14:creationId xmlns:p14="http://schemas.microsoft.com/office/powerpoint/2010/main" val="370838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EAE7446-A654-0344-9CB5-78FE7608D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06" y="4863555"/>
            <a:ext cx="842068" cy="257185"/>
          </a:xfrm>
          <a:prstGeom prst="rect">
            <a:avLst/>
          </a:prstGeom>
        </p:spPr>
      </p:pic>
      <p:pic>
        <p:nvPicPr>
          <p:cNvPr id="33" name="Picture 1">
            <a:extLst>
              <a:ext uri="{FF2B5EF4-FFF2-40B4-BE49-F238E27FC236}">
                <a16:creationId xmlns:a16="http://schemas.microsoft.com/office/drawing/2014/main" id="{E5178E11-8C32-9218-1D65-F240928DF2F1}"/>
              </a:ext>
            </a:extLst>
          </p:cNvPr>
          <p:cNvPicPr>
            <a:picLocks noChangeAspect="1"/>
          </p:cNvPicPr>
          <p:nvPr/>
        </p:nvPicPr>
        <p:blipFill rotWithShape="1">
          <a:blip r:embed="rId3"/>
          <a:srcRect l="1859" t="10666" r="2195" b="4237"/>
          <a:stretch/>
        </p:blipFill>
        <p:spPr>
          <a:xfrm>
            <a:off x="4785511" y="0"/>
            <a:ext cx="4248770" cy="2520356"/>
          </a:xfrm>
          <a:prstGeom prst="rect">
            <a:avLst/>
          </a:prstGeom>
        </p:spPr>
      </p:pic>
      <p:pic>
        <p:nvPicPr>
          <p:cNvPr id="34" name="Picture 8">
            <a:extLst>
              <a:ext uri="{FF2B5EF4-FFF2-40B4-BE49-F238E27FC236}">
                <a16:creationId xmlns:a16="http://schemas.microsoft.com/office/drawing/2014/main" id="{16E62E89-6AF9-64A3-1F51-E663327B28EF}"/>
              </a:ext>
            </a:extLst>
          </p:cNvPr>
          <p:cNvPicPr>
            <a:picLocks noChangeAspect="1"/>
          </p:cNvPicPr>
          <p:nvPr/>
        </p:nvPicPr>
        <p:blipFill rotWithShape="1">
          <a:blip r:embed="rId4"/>
          <a:srcRect l="2173" t="2939" r="3082" b="2000"/>
          <a:stretch/>
        </p:blipFill>
        <p:spPr>
          <a:xfrm>
            <a:off x="4831381" y="2534036"/>
            <a:ext cx="4089335" cy="2325044"/>
          </a:xfrm>
          <a:prstGeom prst="rect">
            <a:avLst/>
          </a:prstGeom>
        </p:spPr>
      </p:pic>
      <p:sp>
        <p:nvSpPr>
          <p:cNvPr id="35" name="Rectangle 9">
            <a:extLst>
              <a:ext uri="{FF2B5EF4-FFF2-40B4-BE49-F238E27FC236}">
                <a16:creationId xmlns:a16="http://schemas.microsoft.com/office/drawing/2014/main" id="{97BED924-94B6-DB50-8287-9D450E7CC4D8}"/>
              </a:ext>
            </a:extLst>
          </p:cNvPr>
          <p:cNvSpPr/>
          <p:nvPr/>
        </p:nvSpPr>
        <p:spPr>
          <a:xfrm>
            <a:off x="7776342" y="3143279"/>
            <a:ext cx="383719" cy="846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it-IT" sz="1013"/>
          </a:p>
        </p:txBody>
      </p:sp>
      <p:sp>
        <p:nvSpPr>
          <p:cNvPr id="36" name="TextBox 10">
            <a:extLst>
              <a:ext uri="{FF2B5EF4-FFF2-40B4-BE49-F238E27FC236}">
                <a16:creationId xmlns:a16="http://schemas.microsoft.com/office/drawing/2014/main" id="{3A065299-F569-D52E-99EA-C149327A5DB1}"/>
              </a:ext>
            </a:extLst>
          </p:cNvPr>
          <p:cNvSpPr txBox="1"/>
          <p:nvPr/>
        </p:nvSpPr>
        <p:spPr>
          <a:xfrm>
            <a:off x="7570381" y="2681613"/>
            <a:ext cx="781960" cy="461665"/>
          </a:xfrm>
          <a:prstGeom prst="rect">
            <a:avLst/>
          </a:prstGeom>
          <a:noFill/>
        </p:spPr>
        <p:txBody>
          <a:bodyPr wrap="square" rtlCol="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200" dirty="0">
                <a:solidFill>
                  <a:srgbClr val="FF0000"/>
                </a:solidFill>
              </a:rPr>
              <a:t>Scenario Fit-4-55</a:t>
            </a:r>
            <a:endParaRPr lang="it-IT" sz="1200" dirty="0">
              <a:solidFill>
                <a:srgbClr val="FF0000"/>
              </a:solidFill>
            </a:endParaRPr>
          </a:p>
        </p:txBody>
      </p:sp>
      <p:pic>
        <p:nvPicPr>
          <p:cNvPr id="37" name="Picture 1659502751">
            <a:extLst>
              <a:ext uri="{FF2B5EF4-FFF2-40B4-BE49-F238E27FC236}">
                <a16:creationId xmlns:a16="http://schemas.microsoft.com/office/drawing/2014/main" id="{BEC56A42-7C5F-8055-613C-0B13D8C6E25D}"/>
              </a:ext>
            </a:extLst>
          </p:cNvPr>
          <p:cNvPicPr>
            <a:picLocks noChangeAspect="1"/>
          </p:cNvPicPr>
          <p:nvPr/>
        </p:nvPicPr>
        <p:blipFill rotWithShape="1">
          <a:blip r:embed="rId5">
            <a:extLst>
              <a:ext uri="{28A0092B-C50C-407E-A947-70E740481C1C}">
                <a14:useLocalDpi xmlns:a14="http://schemas.microsoft.com/office/drawing/2010/main" val="0"/>
              </a:ext>
            </a:extLst>
          </a:blip>
          <a:srcRect l="20680" t="8116" r="19014" b="12636"/>
          <a:stretch/>
        </p:blipFill>
        <p:spPr bwMode="auto">
          <a:xfrm>
            <a:off x="1404963" y="1746695"/>
            <a:ext cx="3282592" cy="3112386"/>
          </a:xfrm>
          <a:prstGeom prst="roundRect">
            <a:avLst>
              <a:gd name="adj" fmla="val 8594"/>
            </a:avLst>
          </a:prstGeom>
          <a:solidFill>
            <a:schemeClr val="accent2"/>
          </a:solidFill>
          <a:ln w="38100">
            <a:noFill/>
          </a:ln>
          <a:effectLst/>
          <a:extLst>
            <a:ext uri="{53640926-AAD7-44D8-BBD7-CCE9431645EC}">
              <a14:shadowObscured xmlns:a14="http://schemas.microsoft.com/office/drawing/2010/main"/>
            </a:ext>
          </a:extLst>
        </p:spPr>
      </p:pic>
      <p:sp>
        <p:nvSpPr>
          <p:cNvPr id="38" name="TextBox 12">
            <a:extLst>
              <a:ext uri="{FF2B5EF4-FFF2-40B4-BE49-F238E27FC236}">
                <a16:creationId xmlns:a16="http://schemas.microsoft.com/office/drawing/2014/main" id="{B81400AA-B334-55C0-74BF-934874A9E1C9}"/>
              </a:ext>
            </a:extLst>
          </p:cNvPr>
          <p:cNvSpPr txBox="1"/>
          <p:nvPr/>
        </p:nvSpPr>
        <p:spPr>
          <a:xfrm>
            <a:off x="12273" y="3043963"/>
            <a:ext cx="2491086" cy="1079463"/>
          </a:xfrm>
          <a:prstGeom prst="rect">
            <a:avLst/>
          </a:prstGeom>
          <a:noFill/>
        </p:spPr>
        <p:txBody>
          <a:bodyPr wrap="square">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indent="-85725">
              <a:buFont typeface="Arial" panose="020B0604020202020204" pitchFamily="34" charset="0"/>
              <a:buChar char="•"/>
            </a:pPr>
            <a:r>
              <a:rPr lang="it-IT" sz="1013" b="1" dirty="0">
                <a:latin typeface="Calibri" panose="020F0502020204030204" pitchFamily="34" charset="0"/>
                <a:ea typeface="Calibri" panose="020F0502020204030204" pitchFamily="34" charset="0"/>
                <a:cs typeface="Arial" panose="020B0604020202020204" pitchFamily="34" charset="0"/>
              </a:rPr>
              <a:t>Superfici</a:t>
            </a:r>
            <a:r>
              <a:rPr lang="it-IT" sz="1013" dirty="0">
                <a:latin typeface="Calibri" panose="020F0502020204030204" pitchFamily="34" charset="0"/>
                <a:ea typeface="Calibri" panose="020F0502020204030204" pitchFamily="34" charset="0"/>
                <a:cs typeface="Arial" panose="020B0604020202020204" pitchFamily="34" charset="0"/>
              </a:rPr>
              <a:t> </a:t>
            </a:r>
            <a:r>
              <a:rPr lang="it-IT" sz="1013" b="1" dirty="0">
                <a:latin typeface="Calibri" panose="020F0502020204030204" pitchFamily="34" charset="0"/>
                <a:ea typeface="Calibri" panose="020F0502020204030204" pitchFamily="34" charset="0"/>
                <a:cs typeface="Arial" panose="020B0604020202020204" pitchFamily="34" charset="0"/>
              </a:rPr>
              <a:t>tetti</a:t>
            </a:r>
            <a:r>
              <a:rPr lang="it-IT" sz="1013" dirty="0">
                <a:latin typeface="Calibri" panose="020F0502020204030204" pitchFamily="34" charset="0"/>
                <a:ea typeface="Calibri" panose="020F0502020204030204" pitchFamily="34" charset="0"/>
                <a:cs typeface="Arial" panose="020B0604020202020204" pitchFamily="34" charset="0"/>
              </a:rPr>
              <a:t> edifici</a:t>
            </a:r>
            <a:br>
              <a:rPr lang="it-IT" sz="1013" dirty="0">
                <a:latin typeface="Calibri" panose="020F0502020204030204" pitchFamily="34" charset="0"/>
                <a:ea typeface="Calibri" panose="020F0502020204030204" pitchFamily="34" charset="0"/>
                <a:cs typeface="Arial" panose="020B0604020202020204" pitchFamily="34" charset="0"/>
              </a:rPr>
            </a:br>
            <a:r>
              <a:rPr lang="it-IT" sz="1013" dirty="0">
                <a:latin typeface="Calibri" panose="020F0502020204030204" pitchFamily="34" charset="0"/>
                <a:ea typeface="Calibri" panose="020F0502020204030204" pitchFamily="34" charset="0"/>
                <a:cs typeface="Arial" panose="020B0604020202020204" pitchFamily="34" charset="0"/>
              </a:rPr>
              <a:t>coperte ~ </a:t>
            </a:r>
            <a:r>
              <a:rPr lang="it-IT" sz="1013" b="1" dirty="0">
                <a:latin typeface="Calibri" panose="020F0502020204030204" pitchFamily="34" charset="0"/>
                <a:ea typeface="Calibri" panose="020F0502020204030204" pitchFamily="34" charset="0"/>
                <a:cs typeface="Arial" panose="020B0604020202020204" pitchFamily="34" charset="0"/>
              </a:rPr>
              <a:t>12%</a:t>
            </a:r>
          </a:p>
          <a:p>
            <a:pPr marL="85725" indent="-85725">
              <a:buFont typeface="Arial" panose="020B0604020202020204" pitchFamily="34" charset="0"/>
              <a:buChar char="•"/>
            </a:pPr>
            <a:endParaRPr lang="it-IT" sz="1350" b="1" dirty="0">
              <a:effectLst/>
              <a:latin typeface="Calibri" panose="020F0502020204030204" pitchFamily="34" charset="0"/>
              <a:ea typeface="Calibri" panose="020F0502020204030204" pitchFamily="34" charset="0"/>
              <a:cs typeface="Arial" panose="020B0604020202020204" pitchFamily="34" charset="0"/>
            </a:endParaRPr>
          </a:p>
          <a:p>
            <a:pPr marL="85725" indent="-85725">
              <a:buFont typeface="Arial" panose="020B0604020202020204" pitchFamily="34" charset="0"/>
              <a:buChar char="•"/>
            </a:pPr>
            <a:r>
              <a:rPr lang="it-IT" sz="1013" b="1" dirty="0">
                <a:latin typeface="Calibri" panose="020F0502020204030204" pitchFamily="34" charset="0"/>
                <a:ea typeface="Calibri" panose="020F0502020204030204" pitchFamily="34" charset="0"/>
                <a:cs typeface="Arial" panose="020B0604020202020204" pitchFamily="34" charset="0"/>
              </a:rPr>
              <a:t>Superfici diverse</a:t>
            </a:r>
            <a:br>
              <a:rPr lang="it-IT" sz="1013" b="1" dirty="0">
                <a:latin typeface="Calibri" panose="020F0502020204030204" pitchFamily="34" charset="0"/>
                <a:ea typeface="Calibri" panose="020F0502020204030204" pitchFamily="34" charset="0"/>
                <a:cs typeface="Arial" panose="020B0604020202020204" pitchFamily="34" charset="0"/>
              </a:rPr>
            </a:br>
            <a:r>
              <a:rPr lang="it-IT" sz="1013" dirty="0">
                <a:latin typeface="Calibri" panose="020F0502020204030204" pitchFamily="34" charset="0"/>
                <a:ea typeface="Calibri" panose="020F0502020204030204" pitchFamily="34" charset="0"/>
                <a:cs typeface="Arial" panose="020B0604020202020204" pitchFamily="34" charset="0"/>
              </a:rPr>
              <a:t>da coperture edifici</a:t>
            </a:r>
            <a:br>
              <a:rPr lang="it-IT" sz="1013" dirty="0">
                <a:latin typeface="Calibri" panose="020F0502020204030204" pitchFamily="34" charset="0"/>
                <a:ea typeface="Calibri" panose="020F0502020204030204" pitchFamily="34" charset="0"/>
                <a:cs typeface="Arial" panose="020B0604020202020204" pitchFamily="34" charset="0"/>
              </a:rPr>
            </a:br>
            <a:r>
              <a:rPr lang="it-IT" sz="1013" dirty="0">
                <a:latin typeface="Calibri" panose="020F0502020204030204" pitchFamily="34" charset="0"/>
                <a:ea typeface="Calibri" panose="020F0502020204030204" pitchFamily="34" charset="0"/>
                <a:cs typeface="Arial" panose="020B0604020202020204" pitchFamily="34" charset="0"/>
              </a:rPr>
              <a:t>= </a:t>
            </a:r>
            <a:r>
              <a:rPr lang="it-IT" sz="1013" b="1" dirty="0">
                <a:latin typeface="Calibri" panose="020F0502020204030204" pitchFamily="34" charset="0"/>
                <a:ea typeface="Calibri" panose="020F0502020204030204" pitchFamily="34" charset="0"/>
                <a:cs typeface="Arial" panose="020B0604020202020204" pitchFamily="34" charset="0"/>
              </a:rPr>
              <a:t>13.5 km</a:t>
            </a:r>
            <a:r>
              <a:rPr lang="it-IT" sz="1013" b="1" baseline="30000" dirty="0">
                <a:latin typeface="Calibri" panose="020F0502020204030204" pitchFamily="34" charset="0"/>
                <a:ea typeface="Calibri" panose="020F0502020204030204" pitchFamily="34" charset="0"/>
                <a:cs typeface="Arial" panose="020B0604020202020204" pitchFamily="34" charset="0"/>
              </a:rPr>
              <a:t>2 </a:t>
            </a:r>
            <a:r>
              <a:rPr lang="it-IT" sz="1013" b="1" dirty="0">
                <a:latin typeface="Calibri" panose="020F0502020204030204" pitchFamily="34" charset="0"/>
                <a:ea typeface="Calibri" panose="020F0502020204030204" pitchFamily="34" charset="0"/>
                <a:cs typeface="Arial" panose="020B0604020202020204" pitchFamily="34" charset="0"/>
              </a:rPr>
              <a:t>+ cave</a:t>
            </a:r>
            <a:endParaRPr lang="it-IT" sz="135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Box 4">
            <a:extLst>
              <a:ext uri="{FF2B5EF4-FFF2-40B4-BE49-F238E27FC236}">
                <a16:creationId xmlns:a16="http://schemas.microsoft.com/office/drawing/2014/main" id="{FE019FD2-8567-9458-98E5-B14CD9DEFEAD}"/>
              </a:ext>
            </a:extLst>
          </p:cNvPr>
          <p:cNvSpPr txBox="1"/>
          <p:nvPr/>
        </p:nvSpPr>
        <p:spPr>
          <a:xfrm>
            <a:off x="50494" y="789369"/>
            <a:ext cx="4734380" cy="1269322"/>
          </a:xfrm>
          <a:prstGeom prst="rect">
            <a:avLst/>
          </a:prstGeom>
          <a:noFill/>
        </p:spPr>
        <p:txBody>
          <a:bodyPr wrap="square">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indent="-85725">
              <a:lnSpc>
                <a:spcPct val="107000"/>
              </a:lnSpc>
              <a:buFont typeface="Arial" panose="020B0604020202020204" pitchFamily="34" charset="0"/>
              <a:buChar char="•"/>
            </a:pPr>
            <a:r>
              <a:rPr lang="it-IT" sz="1200" dirty="0">
                <a:effectLst/>
                <a:ea typeface="Calibri" panose="020F0502020204030204" pitchFamily="34" charset="0"/>
                <a:cs typeface="Arial" panose="020B0604020202020204" pitchFamily="34" charset="0"/>
              </a:rPr>
              <a:t>edifici </a:t>
            </a:r>
            <a:r>
              <a:rPr lang="it-IT" sz="1200" b="1" dirty="0">
                <a:effectLst/>
                <a:ea typeface="Calibri" panose="020F0502020204030204" pitchFamily="34" charset="0"/>
                <a:cs typeface="Arial" panose="020B0604020202020204" pitchFamily="34" charset="0"/>
              </a:rPr>
              <a:t>residenziali</a:t>
            </a:r>
            <a:r>
              <a:rPr lang="it-IT" sz="1200" dirty="0">
                <a:effectLst/>
                <a:ea typeface="Calibri" panose="020F0502020204030204" pitchFamily="34" charset="0"/>
                <a:cs typeface="Arial" panose="020B0604020202020204" pitchFamily="34" charset="0"/>
              </a:rPr>
              <a:t> </a:t>
            </a:r>
            <a:r>
              <a:rPr lang="it-IT" sz="1200" b="1" dirty="0">
                <a:effectLst/>
                <a:ea typeface="Calibri" panose="020F0502020204030204" pitchFamily="34" charset="0"/>
                <a:cs typeface="Arial" panose="020B0604020202020204" pitchFamily="34" charset="0"/>
              </a:rPr>
              <a:t>5.3 GW </a:t>
            </a:r>
            <a:r>
              <a:rPr lang="it-IT" sz="1200" dirty="0">
                <a:effectLst/>
                <a:ea typeface="Calibri" panose="020F0502020204030204" pitchFamily="34" charset="0"/>
                <a:cs typeface="Arial" panose="020B0604020202020204" pitchFamily="34" charset="0"/>
                <a:sym typeface="Wingdings" panose="05000000000000000000" pitchFamily="2" charset="2"/>
              </a:rPr>
              <a:t> </a:t>
            </a:r>
            <a:r>
              <a:rPr lang="it-IT" sz="1200" b="1" dirty="0">
                <a:effectLst/>
                <a:ea typeface="Calibri" panose="020F0502020204030204" pitchFamily="34" charset="0"/>
                <a:cs typeface="Arial" panose="020B0604020202020204" pitchFamily="34" charset="0"/>
              </a:rPr>
              <a:t>5.8 TWh</a:t>
            </a:r>
            <a:r>
              <a:rPr lang="it-IT" sz="1200" dirty="0">
                <a:ea typeface="Calibri" panose="020F0502020204030204" pitchFamily="34" charset="0"/>
                <a:cs typeface="Arial" panose="020B0604020202020204" pitchFamily="34" charset="0"/>
              </a:rPr>
              <a:t> </a:t>
            </a:r>
            <a:br>
              <a:rPr lang="it-IT" sz="1200" dirty="0">
                <a:ea typeface="Calibri" panose="020F0502020204030204" pitchFamily="34" charset="0"/>
                <a:cs typeface="Arial" panose="020B0604020202020204" pitchFamily="34" charset="0"/>
              </a:rPr>
            </a:br>
            <a:r>
              <a:rPr lang="it-IT" sz="1200" dirty="0">
                <a:ea typeface="Calibri" panose="020F0502020204030204" pitchFamily="34" charset="0"/>
                <a:cs typeface="Arial" panose="020B0604020202020204" pitchFamily="34" charset="0"/>
              </a:rPr>
              <a:t>(1/2 in autoconsumo, ~ ¼ condivisa in comunità energetiche)</a:t>
            </a:r>
          </a:p>
          <a:p>
            <a:pPr marL="85725" indent="-85725">
              <a:lnSpc>
                <a:spcPct val="107000"/>
              </a:lnSpc>
              <a:buFont typeface="Arial" panose="020B0604020202020204" pitchFamily="34" charset="0"/>
              <a:buChar char="•"/>
            </a:pPr>
            <a:r>
              <a:rPr lang="it-IT" sz="1200" dirty="0">
                <a:effectLst/>
                <a:ea typeface="Calibri" panose="020F0502020204030204" pitchFamily="34" charset="0"/>
                <a:cs typeface="Arial" panose="020B0604020202020204" pitchFamily="34" charset="0"/>
              </a:rPr>
              <a:t>edifici </a:t>
            </a:r>
            <a:r>
              <a:rPr lang="it-IT" sz="1200" b="1" dirty="0">
                <a:effectLst/>
                <a:ea typeface="Calibri" panose="020F0502020204030204" pitchFamily="34" charset="0"/>
                <a:cs typeface="Arial" panose="020B0604020202020204" pitchFamily="34" charset="0"/>
              </a:rPr>
              <a:t>terziario</a:t>
            </a:r>
            <a:r>
              <a:rPr lang="it-IT" sz="1200" dirty="0">
                <a:effectLst/>
                <a:ea typeface="Calibri" panose="020F0502020204030204" pitchFamily="34" charset="0"/>
                <a:cs typeface="Arial" panose="020B0604020202020204" pitchFamily="34" charset="0"/>
              </a:rPr>
              <a:t> 1.1 GW </a:t>
            </a:r>
            <a:r>
              <a:rPr lang="it-IT" sz="1200" dirty="0">
                <a:effectLst/>
                <a:ea typeface="Calibri" panose="020F0502020204030204" pitchFamily="34" charset="0"/>
                <a:cs typeface="Arial" panose="020B0604020202020204" pitchFamily="34" charset="0"/>
                <a:sym typeface="Wingdings" panose="05000000000000000000" pitchFamily="2" charset="2"/>
              </a:rPr>
              <a:t> </a:t>
            </a:r>
            <a:r>
              <a:rPr lang="it-IT" sz="1200" b="1" dirty="0">
                <a:effectLst/>
                <a:ea typeface="Calibri" panose="020F0502020204030204" pitchFamily="34" charset="0"/>
                <a:cs typeface="Arial" panose="020B0604020202020204" pitchFamily="34" charset="0"/>
              </a:rPr>
              <a:t>1.3 TWh </a:t>
            </a:r>
            <a:r>
              <a:rPr lang="it-IT" sz="1200" dirty="0">
                <a:effectLst/>
                <a:ea typeface="Calibri" panose="020F0502020204030204" pitchFamily="34" charset="0"/>
                <a:cs typeface="Arial" panose="020B0604020202020204" pitchFamily="34" charset="0"/>
              </a:rPr>
              <a:t>(85% autoconsumo)</a:t>
            </a:r>
          </a:p>
          <a:p>
            <a:pPr marL="85725" indent="-85725" algn="just">
              <a:lnSpc>
                <a:spcPct val="107000"/>
              </a:lnSpc>
              <a:buFont typeface="Arial" panose="020B0604020202020204" pitchFamily="34" charset="0"/>
              <a:buChar char="•"/>
            </a:pPr>
            <a:r>
              <a:rPr lang="it-IT" sz="1200" b="1" dirty="0">
                <a:effectLst/>
                <a:ea typeface="Calibri" panose="020F0502020204030204" pitchFamily="34" charset="0"/>
                <a:cs typeface="Arial" panose="020B0604020202020204" pitchFamily="34" charset="0"/>
              </a:rPr>
              <a:t>industria non ETS</a:t>
            </a:r>
            <a:r>
              <a:rPr lang="it-IT" sz="1200" dirty="0">
                <a:effectLst/>
                <a:ea typeface="Calibri" panose="020F0502020204030204" pitchFamily="34" charset="0"/>
                <a:cs typeface="Arial" panose="020B0604020202020204" pitchFamily="34" charset="0"/>
              </a:rPr>
              <a:t>, </a:t>
            </a:r>
            <a:r>
              <a:rPr lang="it-IT" sz="1200" b="1" dirty="0">
                <a:effectLst/>
                <a:ea typeface="Calibri" panose="020F0502020204030204" pitchFamily="34" charset="0"/>
                <a:cs typeface="Arial" panose="020B0604020202020204" pitchFamily="34" charset="0"/>
              </a:rPr>
              <a:t>1.5 GW </a:t>
            </a:r>
            <a:r>
              <a:rPr lang="it-IT" sz="1200" dirty="0">
                <a:effectLst/>
                <a:ea typeface="Calibri" panose="020F0502020204030204" pitchFamily="34" charset="0"/>
                <a:cs typeface="Arial" panose="020B0604020202020204" pitchFamily="34" charset="0"/>
                <a:sym typeface="Wingdings" panose="05000000000000000000" pitchFamily="2" charset="2"/>
              </a:rPr>
              <a:t> </a:t>
            </a:r>
            <a:r>
              <a:rPr lang="it-IT" sz="1200" b="1" dirty="0">
                <a:effectLst/>
                <a:ea typeface="Calibri" panose="020F0502020204030204" pitchFamily="34" charset="0"/>
                <a:cs typeface="Arial" panose="020B0604020202020204" pitchFamily="34" charset="0"/>
              </a:rPr>
              <a:t>1.6 TWh </a:t>
            </a:r>
            <a:r>
              <a:rPr lang="it-IT" sz="1200" dirty="0">
                <a:effectLst/>
                <a:ea typeface="Calibri" panose="020F0502020204030204" pitchFamily="34" charset="0"/>
                <a:cs typeface="Arial" panose="020B0604020202020204" pitchFamily="34" charset="0"/>
              </a:rPr>
              <a:t>(autoconsumo</a:t>
            </a:r>
            <a:r>
              <a:rPr lang="it-IT" sz="1200" dirty="0">
                <a:ea typeface="Calibri" panose="020F0502020204030204" pitchFamily="34" charset="0"/>
                <a:cs typeface="Arial" panose="020B0604020202020204" pitchFamily="34" charset="0"/>
              </a:rPr>
              <a:t>)</a:t>
            </a:r>
            <a:endParaRPr lang="it-IT" sz="1200" dirty="0">
              <a:effectLst/>
              <a:ea typeface="Calibri" panose="020F0502020204030204" pitchFamily="34" charset="0"/>
              <a:cs typeface="Arial" panose="020B0604020202020204" pitchFamily="34" charset="0"/>
            </a:endParaRPr>
          </a:p>
          <a:p>
            <a:pPr marL="85725" indent="-85725">
              <a:lnSpc>
                <a:spcPct val="107000"/>
              </a:lnSpc>
              <a:buFont typeface="Arial" panose="020B0604020202020204" pitchFamily="34" charset="0"/>
              <a:buChar char="•"/>
            </a:pPr>
            <a:r>
              <a:rPr lang="it-IT" sz="1200" dirty="0">
                <a:effectLst/>
                <a:ea typeface="Calibri" panose="020F0502020204030204" pitchFamily="34" charset="0"/>
                <a:cs typeface="Arial" panose="020B0604020202020204" pitchFamily="34" charset="0"/>
              </a:rPr>
              <a:t>fotovoltaico </a:t>
            </a:r>
            <a:r>
              <a:rPr lang="it-IT" sz="1200" b="1" dirty="0">
                <a:effectLst/>
                <a:ea typeface="Calibri" panose="020F0502020204030204" pitchFamily="34" charset="0"/>
                <a:cs typeface="Arial" panose="020B0604020202020204" pitchFamily="34" charset="0"/>
              </a:rPr>
              <a:t>grande taglia</a:t>
            </a:r>
            <a:r>
              <a:rPr lang="it-IT" sz="1200" dirty="0">
                <a:effectLst/>
                <a:ea typeface="Calibri" panose="020F0502020204030204" pitchFamily="34" charset="0"/>
                <a:cs typeface="Arial" panose="020B0604020202020204" pitchFamily="34" charset="0"/>
              </a:rPr>
              <a:t>, </a:t>
            </a:r>
            <a:r>
              <a:rPr lang="it-IT" sz="1200" b="1" dirty="0">
                <a:effectLst/>
                <a:ea typeface="Calibri" panose="020F0502020204030204" pitchFamily="34" charset="0"/>
                <a:cs typeface="Arial" panose="020B0604020202020204" pitchFamily="34" charset="0"/>
              </a:rPr>
              <a:t>+1.87 GW </a:t>
            </a:r>
            <a:r>
              <a:rPr lang="it-IT" sz="1200" dirty="0">
                <a:effectLst/>
                <a:ea typeface="Calibri" panose="020F0502020204030204" pitchFamily="34" charset="0"/>
                <a:cs typeface="Arial" panose="020B0604020202020204" pitchFamily="34" charset="0"/>
                <a:sym typeface="Wingdings" panose="05000000000000000000" pitchFamily="2" charset="2"/>
              </a:rPr>
              <a:t></a:t>
            </a:r>
            <a:r>
              <a:rPr lang="it-IT" sz="1200" dirty="0">
                <a:effectLst/>
                <a:ea typeface="Calibri" panose="020F0502020204030204" pitchFamily="34" charset="0"/>
                <a:cs typeface="Arial" panose="020B0604020202020204" pitchFamily="34" charset="0"/>
              </a:rPr>
              <a:t> </a:t>
            </a:r>
            <a:r>
              <a:rPr lang="it-IT" sz="1200" b="1" dirty="0">
                <a:effectLst/>
                <a:ea typeface="Calibri" panose="020F0502020204030204" pitchFamily="34" charset="0"/>
                <a:cs typeface="Arial" panose="020B0604020202020204" pitchFamily="34" charset="0"/>
              </a:rPr>
              <a:t>2.4 TWh</a:t>
            </a:r>
            <a:r>
              <a:rPr lang="it-IT" sz="1200" dirty="0">
                <a:effectLst/>
                <a:ea typeface="Calibri" panose="020F0502020204030204" pitchFamily="34" charset="0"/>
                <a:cs typeface="Arial" panose="020B0604020202020204" pitchFamily="34" charset="0"/>
              </a:rPr>
              <a:t>, venduti sul mercato</a:t>
            </a:r>
          </a:p>
          <a:p>
            <a:pPr marL="214313" indent="-214313" algn="just">
              <a:lnSpc>
                <a:spcPct val="107000"/>
              </a:lnSpc>
              <a:buFont typeface="Arial" panose="020B0604020202020204" pitchFamily="34" charset="0"/>
              <a:buChar char="•"/>
            </a:pPr>
            <a:endParaRPr lang="it-IT" sz="1200" dirty="0">
              <a:effectLst/>
              <a:ea typeface="Calibri" panose="020F0502020204030204" pitchFamily="34" charset="0"/>
              <a:cs typeface="Arial" panose="020B0604020202020204" pitchFamily="34" charset="0"/>
            </a:endParaRPr>
          </a:p>
        </p:txBody>
      </p:sp>
      <p:grpSp>
        <p:nvGrpSpPr>
          <p:cNvPr id="40" name="Gruppo 39">
            <a:extLst>
              <a:ext uri="{FF2B5EF4-FFF2-40B4-BE49-F238E27FC236}">
                <a16:creationId xmlns:a16="http://schemas.microsoft.com/office/drawing/2014/main" id="{AC5D4050-B3AA-ABDD-5964-43340A410860}"/>
              </a:ext>
            </a:extLst>
          </p:cNvPr>
          <p:cNvGrpSpPr/>
          <p:nvPr/>
        </p:nvGrpSpPr>
        <p:grpSpPr>
          <a:xfrm>
            <a:off x="108857" y="74356"/>
            <a:ext cx="1630044" cy="309880"/>
            <a:chOff x="0" y="0"/>
            <a:chExt cx="1630127" cy="310184"/>
          </a:xfrm>
        </p:grpSpPr>
        <p:sp>
          <p:nvSpPr>
            <p:cNvPr id="41" name="Rettangolo 40">
              <a:extLst>
                <a:ext uri="{FF2B5EF4-FFF2-40B4-BE49-F238E27FC236}">
                  <a16:creationId xmlns:a16="http://schemas.microsoft.com/office/drawing/2014/main" id="{10799918-47B2-5057-6290-2E89D327279F}"/>
                </a:ext>
              </a:extLst>
            </p:cNvPr>
            <p:cNvSpPr/>
            <p:nvPr/>
          </p:nvSpPr>
          <p:spPr>
            <a:xfrm>
              <a:off x="0"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42" name="Rettangolo 41">
              <a:extLst>
                <a:ext uri="{FF2B5EF4-FFF2-40B4-BE49-F238E27FC236}">
                  <a16:creationId xmlns:a16="http://schemas.microsoft.com/office/drawing/2014/main" id="{8CFFA5B0-E701-F7ED-2CC8-BB706F8C829A}"/>
                </a:ext>
              </a:extLst>
            </p:cNvPr>
            <p:cNvSpPr/>
            <p:nvPr/>
          </p:nvSpPr>
          <p:spPr>
            <a:xfrm>
              <a:off x="33395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43" name="Rettangolo 42">
              <a:extLst>
                <a:ext uri="{FF2B5EF4-FFF2-40B4-BE49-F238E27FC236}">
                  <a16:creationId xmlns:a16="http://schemas.microsoft.com/office/drawing/2014/main" id="{85A0B8B6-1EDC-AEF9-F388-74D7382D710D}"/>
                </a:ext>
              </a:extLst>
            </p:cNvPr>
            <p:cNvSpPr/>
            <p:nvPr/>
          </p:nvSpPr>
          <p:spPr>
            <a:xfrm>
              <a:off x="66790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44" name="Rettangolo 43">
              <a:extLst>
                <a:ext uri="{FF2B5EF4-FFF2-40B4-BE49-F238E27FC236}">
                  <a16:creationId xmlns:a16="http://schemas.microsoft.com/office/drawing/2014/main" id="{3909AF64-B287-C27A-624D-96D8AE448532}"/>
                </a:ext>
              </a:extLst>
            </p:cNvPr>
            <p:cNvSpPr/>
            <p:nvPr/>
          </p:nvSpPr>
          <p:spPr>
            <a:xfrm>
              <a:off x="100186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45" name="Rettangolo 44">
              <a:extLst>
                <a:ext uri="{FF2B5EF4-FFF2-40B4-BE49-F238E27FC236}">
                  <a16:creationId xmlns:a16="http://schemas.microsoft.com/office/drawing/2014/main" id="{8312B780-14A5-3154-6FDC-21129B6E5048}"/>
                </a:ext>
              </a:extLst>
            </p:cNvPr>
            <p:cNvSpPr/>
            <p:nvPr/>
          </p:nvSpPr>
          <p:spPr>
            <a:xfrm>
              <a:off x="133581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sp>
        <p:nvSpPr>
          <p:cNvPr id="46" name="CasellaDiTesto 45">
            <a:extLst>
              <a:ext uri="{FF2B5EF4-FFF2-40B4-BE49-F238E27FC236}">
                <a16:creationId xmlns:a16="http://schemas.microsoft.com/office/drawing/2014/main" id="{0CDF9115-93B7-8FB6-148B-184C480060D7}"/>
              </a:ext>
            </a:extLst>
          </p:cNvPr>
          <p:cNvSpPr txBox="1"/>
          <p:nvPr/>
        </p:nvSpPr>
        <p:spPr>
          <a:xfrm>
            <a:off x="-356803" y="420037"/>
            <a:ext cx="3421142" cy="369332"/>
          </a:xfrm>
          <a:prstGeom prst="rect">
            <a:avLst/>
          </a:prstGeom>
          <a:noFill/>
        </p:spPr>
        <p:txBody>
          <a:bodyPr wrap="square" rtlCol="0">
            <a:spAutoFit/>
          </a:bodyPr>
          <a:lstStyle/>
          <a:p>
            <a:pPr algn="ctr"/>
            <a:r>
              <a:rPr lang="it-IT" b="1" dirty="0">
                <a:solidFill>
                  <a:schemeClr val="accent6">
                    <a:lumMod val="75000"/>
                  </a:schemeClr>
                </a:solidFill>
              </a:rPr>
              <a:t>SVILUPPO FOTOVOLTAICO</a:t>
            </a:r>
          </a:p>
        </p:txBody>
      </p:sp>
      <p:sp>
        <p:nvSpPr>
          <p:cNvPr id="2" name="Ovale 1">
            <a:extLst>
              <a:ext uri="{FF2B5EF4-FFF2-40B4-BE49-F238E27FC236}">
                <a16:creationId xmlns:a16="http://schemas.microsoft.com/office/drawing/2014/main" id="{D428080E-6CB9-70C7-7F8A-067E610FF141}"/>
              </a:ext>
            </a:extLst>
          </p:cNvPr>
          <p:cNvSpPr/>
          <p:nvPr/>
        </p:nvSpPr>
        <p:spPr>
          <a:xfrm>
            <a:off x="5867711" y="479135"/>
            <a:ext cx="2292350" cy="31023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0599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2911E2F0-7C2E-95A7-6696-026835CAF8EC}"/>
              </a:ext>
            </a:extLst>
          </p:cNvPr>
          <p:cNvSpPr>
            <a:spLocks noGrp="1"/>
          </p:cNvSpPr>
          <p:nvPr>
            <p:ph type="subTitle" idx="1"/>
          </p:nvPr>
        </p:nvSpPr>
        <p:spPr>
          <a:xfrm>
            <a:off x="94443" y="1240095"/>
            <a:ext cx="2245024" cy="560389"/>
          </a:xfr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it-IT" sz="1600" dirty="0">
                <a:solidFill>
                  <a:schemeClr val="tx1">
                    <a:lumMod val="50000"/>
                    <a:lumOff val="50000"/>
                  </a:schemeClr>
                </a:solidFill>
              </a:rPr>
              <a:t>ISTITUZIONE CERL (L.R. 2/2022)</a:t>
            </a:r>
          </a:p>
        </p:txBody>
      </p:sp>
      <p:graphicFrame>
        <p:nvGraphicFramePr>
          <p:cNvPr id="4" name="Diagramma 3">
            <a:extLst>
              <a:ext uri="{FF2B5EF4-FFF2-40B4-BE49-F238E27FC236}">
                <a16:creationId xmlns:a16="http://schemas.microsoft.com/office/drawing/2014/main" id="{0134F466-E7CD-BCA7-F52E-8199C0FEE49D}"/>
              </a:ext>
            </a:extLst>
          </p:cNvPr>
          <p:cNvGraphicFramePr/>
          <p:nvPr>
            <p:extLst>
              <p:ext uri="{D42A27DB-BD31-4B8C-83A1-F6EECF244321}">
                <p14:modId xmlns:p14="http://schemas.microsoft.com/office/powerpoint/2010/main" val="2665541455"/>
              </p:ext>
            </p:extLst>
          </p:nvPr>
        </p:nvGraphicFramePr>
        <p:xfrm>
          <a:off x="2787650" y="625554"/>
          <a:ext cx="5848350" cy="1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ccia a destra 4">
            <a:extLst>
              <a:ext uri="{FF2B5EF4-FFF2-40B4-BE49-F238E27FC236}">
                <a16:creationId xmlns:a16="http://schemas.microsoft.com/office/drawing/2014/main" id="{486E32CF-B6BA-2E5C-342D-FED1FE36E42C}"/>
              </a:ext>
            </a:extLst>
          </p:cNvPr>
          <p:cNvSpPr/>
          <p:nvPr/>
        </p:nvSpPr>
        <p:spPr>
          <a:xfrm>
            <a:off x="2443430" y="1397959"/>
            <a:ext cx="491155" cy="254000"/>
          </a:xfrm>
          <a:prstGeom prst="rightArrow">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lumMod val="50000"/>
                  <a:lumOff val="50000"/>
                </a:schemeClr>
              </a:solidFill>
            </a:endParaRPr>
          </a:p>
        </p:txBody>
      </p:sp>
      <p:pic>
        <p:nvPicPr>
          <p:cNvPr id="6" name="Immagine 5">
            <a:extLst>
              <a:ext uri="{FF2B5EF4-FFF2-40B4-BE49-F238E27FC236}">
                <a16:creationId xmlns:a16="http://schemas.microsoft.com/office/drawing/2014/main" id="{102814D1-A7A3-D62C-3F13-1EFDB6D854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106" y="4856519"/>
            <a:ext cx="842068" cy="257185"/>
          </a:xfrm>
          <a:prstGeom prst="rect">
            <a:avLst/>
          </a:prstGeom>
        </p:spPr>
      </p:pic>
      <p:sp>
        <p:nvSpPr>
          <p:cNvPr id="9" name="Freccia a destra 8">
            <a:extLst>
              <a:ext uri="{FF2B5EF4-FFF2-40B4-BE49-F238E27FC236}">
                <a16:creationId xmlns:a16="http://schemas.microsoft.com/office/drawing/2014/main" id="{DBF12E92-80EF-275C-6FF4-35F2A54C74E8}"/>
              </a:ext>
            </a:extLst>
          </p:cNvPr>
          <p:cNvSpPr/>
          <p:nvPr/>
        </p:nvSpPr>
        <p:spPr>
          <a:xfrm>
            <a:off x="2089150" y="3241351"/>
            <a:ext cx="698500" cy="678421"/>
          </a:xfrm>
          <a:prstGeom prst="rightArrow">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aphicFrame>
        <p:nvGraphicFramePr>
          <p:cNvPr id="10" name="Diagramma 9">
            <a:extLst>
              <a:ext uri="{FF2B5EF4-FFF2-40B4-BE49-F238E27FC236}">
                <a16:creationId xmlns:a16="http://schemas.microsoft.com/office/drawing/2014/main" id="{6FBD4764-F0BE-26D2-8AAE-D12F6F481393}"/>
              </a:ext>
            </a:extLst>
          </p:cNvPr>
          <p:cNvGraphicFramePr/>
          <p:nvPr>
            <p:extLst>
              <p:ext uri="{D42A27DB-BD31-4B8C-83A1-F6EECF244321}">
                <p14:modId xmlns:p14="http://schemas.microsoft.com/office/powerpoint/2010/main" val="1062647110"/>
              </p:ext>
            </p:extLst>
          </p:nvPr>
        </p:nvGraphicFramePr>
        <p:xfrm>
          <a:off x="2781542" y="2579404"/>
          <a:ext cx="6362458" cy="19938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magine 11">
            <a:extLst>
              <a:ext uri="{FF2B5EF4-FFF2-40B4-BE49-F238E27FC236}">
                <a16:creationId xmlns:a16="http://schemas.microsoft.com/office/drawing/2014/main" id="{1C887D09-DCC7-8561-7B81-657C3F347F3B}"/>
              </a:ext>
            </a:extLst>
          </p:cNvPr>
          <p:cNvPicPr>
            <a:picLocks noChangeAspect="1"/>
          </p:cNvPicPr>
          <p:nvPr/>
        </p:nvPicPr>
        <p:blipFill>
          <a:blip r:embed="rId13">
            <a:duotone>
              <a:schemeClr val="accent6">
                <a:shade val="45000"/>
                <a:satMod val="135000"/>
              </a:schemeClr>
              <a:prstClr val="white"/>
            </a:duotone>
          </a:blip>
          <a:stretch>
            <a:fillRect/>
          </a:stretch>
        </p:blipFill>
        <p:spPr>
          <a:xfrm>
            <a:off x="252661" y="1873208"/>
            <a:ext cx="914479" cy="914479"/>
          </a:xfrm>
          <a:prstGeom prst="rect">
            <a:avLst/>
          </a:prstGeom>
        </p:spPr>
      </p:pic>
      <p:pic>
        <p:nvPicPr>
          <p:cNvPr id="13" name="Immagine 12">
            <a:extLst>
              <a:ext uri="{FF2B5EF4-FFF2-40B4-BE49-F238E27FC236}">
                <a16:creationId xmlns:a16="http://schemas.microsoft.com/office/drawing/2014/main" id="{58F35206-D204-3D6C-064B-5901E86EBAC1}"/>
              </a:ext>
            </a:extLst>
          </p:cNvPr>
          <p:cNvPicPr>
            <a:picLocks noChangeAspect="1"/>
          </p:cNvPicPr>
          <p:nvPr/>
        </p:nvPicPr>
        <p:blipFill>
          <a:blip r:embed="rId14"/>
          <a:stretch>
            <a:fillRect/>
          </a:stretch>
        </p:blipFill>
        <p:spPr>
          <a:xfrm>
            <a:off x="1285090" y="2012850"/>
            <a:ext cx="1158340" cy="610778"/>
          </a:xfrm>
          <a:prstGeom prst="rect">
            <a:avLst/>
          </a:prstGeom>
        </p:spPr>
      </p:pic>
      <p:sp>
        <p:nvSpPr>
          <p:cNvPr id="14" name="Freccia bidirezionale orizzontale 13">
            <a:extLst>
              <a:ext uri="{FF2B5EF4-FFF2-40B4-BE49-F238E27FC236}">
                <a16:creationId xmlns:a16="http://schemas.microsoft.com/office/drawing/2014/main" id="{BBE915A7-9A81-2B86-F072-CA77975357D2}"/>
              </a:ext>
            </a:extLst>
          </p:cNvPr>
          <p:cNvSpPr/>
          <p:nvPr/>
        </p:nvSpPr>
        <p:spPr>
          <a:xfrm>
            <a:off x="1150575" y="2282876"/>
            <a:ext cx="394371" cy="159626"/>
          </a:xfrm>
          <a:prstGeom prst="leftRightArrow">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Elaborazione alternativa 10">
            <a:extLst>
              <a:ext uri="{FF2B5EF4-FFF2-40B4-BE49-F238E27FC236}">
                <a16:creationId xmlns:a16="http://schemas.microsoft.com/office/drawing/2014/main" id="{0C5968DD-8A24-70D2-69D9-F57B04E5B250}"/>
              </a:ext>
            </a:extLst>
          </p:cNvPr>
          <p:cNvSpPr/>
          <p:nvPr/>
        </p:nvSpPr>
        <p:spPr>
          <a:xfrm>
            <a:off x="440353" y="3816382"/>
            <a:ext cx="1581150" cy="602705"/>
          </a:xfrm>
          <a:prstGeom prst="flowChartAlternateProcess">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b="1" dirty="0">
                <a:solidFill>
                  <a:schemeClr val="accent6">
                    <a:lumMod val="75000"/>
                  </a:schemeClr>
                </a:solidFill>
              </a:rPr>
              <a:t>23,5% CONSUMI CONDIVISI NEL RESIDENZIALE AL 2030</a:t>
            </a:r>
          </a:p>
        </p:txBody>
      </p:sp>
      <p:grpSp>
        <p:nvGrpSpPr>
          <p:cNvPr id="15" name="Gruppo 14">
            <a:extLst>
              <a:ext uri="{FF2B5EF4-FFF2-40B4-BE49-F238E27FC236}">
                <a16:creationId xmlns:a16="http://schemas.microsoft.com/office/drawing/2014/main" id="{31EE2E1C-59B6-97A2-5F2F-C048A7FCBE93}"/>
              </a:ext>
            </a:extLst>
          </p:cNvPr>
          <p:cNvGrpSpPr/>
          <p:nvPr/>
        </p:nvGrpSpPr>
        <p:grpSpPr>
          <a:xfrm>
            <a:off x="108857" y="74356"/>
            <a:ext cx="1630044" cy="309880"/>
            <a:chOff x="0" y="0"/>
            <a:chExt cx="1630127" cy="310184"/>
          </a:xfrm>
        </p:grpSpPr>
        <p:sp>
          <p:nvSpPr>
            <p:cNvPr id="16" name="Rettangolo 15">
              <a:extLst>
                <a:ext uri="{FF2B5EF4-FFF2-40B4-BE49-F238E27FC236}">
                  <a16:creationId xmlns:a16="http://schemas.microsoft.com/office/drawing/2014/main" id="{349B1533-C5AE-495A-24EF-3A6AE51F68C6}"/>
                </a:ext>
              </a:extLst>
            </p:cNvPr>
            <p:cNvSpPr/>
            <p:nvPr/>
          </p:nvSpPr>
          <p:spPr>
            <a:xfrm>
              <a:off x="0"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17" name="Rettangolo 16">
              <a:extLst>
                <a:ext uri="{FF2B5EF4-FFF2-40B4-BE49-F238E27FC236}">
                  <a16:creationId xmlns:a16="http://schemas.microsoft.com/office/drawing/2014/main" id="{DDD4746E-34AB-F33B-F673-1850863816D1}"/>
                </a:ext>
              </a:extLst>
            </p:cNvPr>
            <p:cNvSpPr/>
            <p:nvPr/>
          </p:nvSpPr>
          <p:spPr>
            <a:xfrm>
              <a:off x="33395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18" name="Rettangolo 17">
              <a:extLst>
                <a:ext uri="{FF2B5EF4-FFF2-40B4-BE49-F238E27FC236}">
                  <a16:creationId xmlns:a16="http://schemas.microsoft.com/office/drawing/2014/main" id="{39129AEA-7D33-40F2-B948-6B61B2E1DF1C}"/>
                </a:ext>
              </a:extLst>
            </p:cNvPr>
            <p:cNvSpPr/>
            <p:nvPr/>
          </p:nvSpPr>
          <p:spPr>
            <a:xfrm>
              <a:off x="66790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19" name="Rettangolo 18">
              <a:extLst>
                <a:ext uri="{FF2B5EF4-FFF2-40B4-BE49-F238E27FC236}">
                  <a16:creationId xmlns:a16="http://schemas.microsoft.com/office/drawing/2014/main" id="{F41F4EBE-EC19-592A-86AF-3838EDEA3698}"/>
                </a:ext>
              </a:extLst>
            </p:cNvPr>
            <p:cNvSpPr/>
            <p:nvPr/>
          </p:nvSpPr>
          <p:spPr>
            <a:xfrm>
              <a:off x="100186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CFFCE73F-C6B0-906D-1F30-5EF55C8ADF57}"/>
                </a:ext>
              </a:extLst>
            </p:cNvPr>
            <p:cNvSpPr/>
            <p:nvPr/>
          </p:nvSpPr>
          <p:spPr>
            <a:xfrm>
              <a:off x="133581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sp>
        <p:nvSpPr>
          <p:cNvPr id="22" name="CasellaDiTesto 21">
            <a:extLst>
              <a:ext uri="{FF2B5EF4-FFF2-40B4-BE49-F238E27FC236}">
                <a16:creationId xmlns:a16="http://schemas.microsoft.com/office/drawing/2014/main" id="{66E16440-AEEE-55B6-D1FC-6E16A71962F6}"/>
              </a:ext>
            </a:extLst>
          </p:cNvPr>
          <p:cNvSpPr txBox="1"/>
          <p:nvPr/>
        </p:nvSpPr>
        <p:spPr>
          <a:xfrm>
            <a:off x="2518311" y="149115"/>
            <a:ext cx="8711634" cy="369332"/>
          </a:xfrm>
          <a:prstGeom prst="rect">
            <a:avLst/>
          </a:prstGeom>
          <a:noFill/>
        </p:spPr>
        <p:txBody>
          <a:bodyPr wrap="square" rtlCol="0">
            <a:spAutoFit/>
          </a:bodyPr>
          <a:lstStyle/>
          <a:p>
            <a:r>
              <a:rPr lang="it-IT" b="1" dirty="0">
                <a:solidFill>
                  <a:schemeClr val="accent6">
                    <a:lumMod val="75000"/>
                  </a:schemeClr>
                </a:solidFill>
              </a:rPr>
              <a:t>COMUNITA’ ENERGETICHE RINNOVABILI</a:t>
            </a:r>
          </a:p>
        </p:txBody>
      </p:sp>
      <p:pic>
        <p:nvPicPr>
          <p:cNvPr id="18434" name="Picture 2" descr="Place branding: come è nato il logo della Regione Lombardia">
            <a:extLst>
              <a:ext uri="{FF2B5EF4-FFF2-40B4-BE49-F238E27FC236}">
                <a16:creationId xmlns:a16="http://schemas.microsoft.com/office/drawing/2014/main" id="{C3E1FDCC-D48D-C716-AD3F-AA2370F17FC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4096" t="34067" r="67505" b="25952"/>
          <a:stretch/>
        </p:blipFill>
        <p:spPr bwMode="auto">
          <a:xfrm>
            <a:off x="880119" y="3098087"/>
            <a:ext cx="674648" cy="67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7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B37D42-87DF-492B-474E-002C9709D240}"/>
              </a:ext>
            </a:extLst>
          </p:cNvPr>
          <p:cNvSpPr>
            <a:spLocks noGrp="1"/>
          </p:cNvSpPr>
          <p:nvPr>
            <p:ph type="ctrTitle"/>
          </p:nvPr>
        </p:nvSpPr>
        <p:spPr>
          <a:xfrm>
            <a:off x="685800" y="73168"/>
            <a:ext cx="7772400" cy="660502"/>
          </a:xfrm>
        </p:spPr>
        <p:txBody>
          <a:bodyPr>
            <a:noAutofit/>
          </a:bodyPr>
          <a:lstStyle/>
          <a:p>
            <a:r>
              <a:rPr lang="it-IT" sz="2000" dirty="0"/>
              <a:t>l.r. 2/2020 – la Comunità energetica Regionale (CERL)</a:t>
            </a:r>
          </a:p>
        </p:txBody>
      </p:sp>
      <p:sp>
        <p:nvSpPr>
          <p:cNvPr id="3" name="Sottotitolo 2">
            <a:extLst>
              <a:ext uri="{FF2B5EF4-FFF2-40B4-BE49-F238E27FC236}">
                <a16:creationId xmlns:a16="http://schemas.microsoft.com/office/drawing/2014/main" id="{E8E8FC93-1BDF-4F19-9446-D9F54C8CE48E}"/>
              </a:ext>
            </a:extLst>
          </p:cNvPr>
          <p:cNvSpPr>
            <a:spLocks noGrp="1"/>
          </p:cNvSpPr>
          <p:nvPr>
            <p:ph type="subTitle" idx="1"/>
          </p:nvPr>
        </p:nvSpPr>
        <p:spPr>
          <a:xfrm>
            <a:off x="685800" y="883499"/>
            <a:ext cx="7772400" cy="3828640"/>
          </a:xfrm>
        </p:spPr>
        <p:style>
          <a:lnRef idx="2">
            <a:schemeClr val="accent1"/>
          </a:lnRef>
          <a:fillRef idx="1">
            <a:schemeClr val="lt1"/>
          </a:fillRef>
          <a:effectRef idx="0">
            <a:schemeClr val="accent1"/>
          </a:effectRef>
          <a:fontRef idx="minor">
            <a:schemeClr val="dk1"/>
          </a:fontRef>
        </p:style>
        <p:txBody>
          <a:bodyPr/>
          <a:lstStyle/>
          <a:p>
            <a:pPr marL="285750" indent="-285750">
              <a:buFont typeface="Arial" panose="020B0604020202020204" pitchFamily="34" charset="0"/>
              <a:buChar char="•"/>
            </a:pPr>
            <a:r>
              <a:rPr lang="it-IT" dirty="0"/>
              <a:t>Istituzione della</a:t>
            </a:r>
            <a:r>
              <a:rPr lang="it-IT" b="1" dirty="0"/>
              <a:t> CERL</a:t>
            </a:r>
            <a:r>
              <a:rPr lang="it-IT" dirty="0"/>
              <a:t>, soggetto che </a:t>
            </a:r>
            <a:r>
              <a:rPr lang="it-IT" b="1" dirty="0"/>
              <a:t>supporta gli Enti Locali ed i privati </a:t>
            </a:r>
            <a:r>
              <a:rPr lang="it-IT" dirty="0"/>
              <a:t>per:</a:t>
            </a:r>
          </a:p>
          <a:p>
            <a:r>
              <a:rPr lang="it-IT" dirty="0"/>
              <a:t>     </a:t>
            </a:r>
            <a:r>
              <a:rPr lang="it-IT" sz="1600" dirty="0"/>
              <a:t>- definizione del </a:t>
            </a:r>
            <a:r>
              <a:rPr lang="it-IT" sz="1600" b="1" dirty="0"/>
              <a:t>processo di formazione</a:t>
            </a:r>
          </a:p>
          <a:p>
            <a:r>
              <a:rPr lang="it-IT" sz="1600" dirty="0"/>
              <a:t>     - definizione del </a:t>
            </a:r>
            <a:r>
              <a:rPr lang="it-IT" sz="1600" b="1" dirty="0"/>
              <a:t>modello di autoconsumo</a:t>
            </a:r>
          </a:p>
          <a:p>
            <a:r>
              <a:rPr lang="it-IT" sz="1600" dirty="0"/>
              <a:t>     - definizione del </a:t>
            </a:r>
            <a:r>
              <a:rPr lang="it-IT" sz="1600" b="1" dirty="0"/>
              <a:t>percorso giuridico</a:t>
            </a:r>
          </a:p>
          <a:p>
            <a:r>
              <a:rPr lang="it-IT" sz="1600" dirty="0"/>
              <a:t>     - iniziative di </a:t>
            </a:r>
            <a:r>
              <a:rPr lang="it-IT" sz="1600" b="1" dirty="0"/>
              <a:t>informazione e formazione</a:t>
            </a:r>
          </a:p>
          <a:p>
            <a:r>
              <a:rPr lang="it-IT" sz="1600" dirty="0"/>
              <a:t>    -  supporto per la realizzazione di </a:t>
            </a:r>
            <a:r>
              <a:rPr lang="it-IT" sz="1600" b="1" dirty="0"/>
              <a:t>investimenti in efficienza</a:t>
            </a:r>
          </a:p>
          <a:p>
            <a:r>
              <a:rPr lang="it-IT" sz="1600" dirty="0"/>
              <a:t>    - valutazione di coerenza ambientale, contrasto alla </a:t>
            </a:r>
            <a:r>
              <a:rPr lang="it-IT" sz="1600" b="1" dirty="0"/>
              <a:t>povertà energetica</a:t>
            </a:r>
          </a:p>
          <a:p>
            <a:pPr marL="285750" indent="-285750">
              <a:buFont typeface="Arial" panose="020B0604020202020204" pitchFamily="34" charset="0"/>
              <a:buChar char="•"/>
            </a:pPr>
            <a:endParaRPr lang="it-IT" b="1" dirty="0"/>
          </a:p>
          <a:p>
            <a:pPr marL="285750" indent="-285750">
              <a:buFont typeface="Arial" panose="020B0604020202020204" pitchFamily="34" charset="0"/>
              <a:buChar char="•"/>
            </a:pPr>
            <a:r>
              <a:rPr lang="it-IT" b="1" dirty="0"/>
              <a:t>Contributi </a:t>
            </a:r>
            <a:r>
              <a:rPr lang="it-IT" dirty="0"/>
              <a:t>per gli impianti di produzione al servizio delle CER</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Istituzione di un </a:t>
            </a:r>
            <a:r>
              <a:rPr lang="it-IT" b="1" dirty="0"/>
              <a:t>sistema di monitoraggio </a:t>
            </a:r>
            <a:r>
              <a:rPr lang="it-IT" dirty="0"/>
              <a:t>delle CER</a:t>
            </a:r>
            <a:br>
              <a:rPr lang="it-IT" dirty="0"/>
            </a:br>
            <a:endParaRPr lang="it-IT" dirty="0"/>
          </a:p>
        </p:txBody>
      </p:sp>
      <p:pic>
        <p:nvPicPr>
          <p:cNvPr id="4" name="Immagine 3">
            <a:extLst>
              <a:ext uri="{FF2B5EF4-FFF2-40B4-BE49-F238E27FC236}">
                <a16:creationId xmlns:a16="http://schemas.microsoft.com/office/drawing/2014/main" id="{E49720D7-812A-AA51-3D5C-5355B1ABE90B}"/>
              </a:ext>
            </a:extLst>
          </p:cNvPr>
          <p:cNvPicPr>
            <a:picLocks noChangeAspect="1"/>
          </p:cNvPicPr>
          <p:nvPr/>
        </p:nvPicPr>
        <p:blipFill>
          <a:blip r:embed="rId2"/>
          <a:stretch>
            <a:fillRect/>
          </a:stretch>
        </p:blipFill>
        <p:spPr>
          <a:xfrm>
            <a:off x="685800" y="4814278"/>
            <a:ext cx="847417" cy="256054"/>
          </a:xfrm>
          <a:prstGeom prst="rect">
            <a:avLst/>
          </a:prstGeom>
        </p:spPr>
      </p:pic>
      <p:pic>
        <p:nvPicPr>
          <p:cNvPr id="6" name="Elemento grafico 5" descr="Gruppo di persone con riempimento a tinta unita">
            <a:extLst>
              <a:ext uri="{FF2B5EF4-FFF2-40B4-BE49-F238E27FC236}">
                <a16:creationId xmlns:a16="http://schemas.microsoft.com/office/drawing/2014/main" id="{458A5027-73FE-2074-684D-03D6926EC8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9873" y="1437774"/>
            <a:ext cx="1598481" cy="1598481"/>
          </a:xfrm>
          <a:prstGeom prst="rect">
            <a:avLst/>
          </a:prstGeom>
        </p:spPr>
      </p:pic>
    </p:spTree>
    <p:extLst>
      <p:ext uri="{BB962C8B-B14F-4D97-AF65-F5344CB8AC3E}">
        <p14:creationId xmlns:p14="http://schemas.microsoft.com/office/powerpoint/2010/main" val="101278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5275E-050F-DFDA-8EC8-EC639AA0219D}"/>
              </a:ext>
            </a:extLst>
          </p:cNvPr>
          <p:cNvSpPr>
            <a:spLocks noGrp="1"/>
          </p:cNvSpPr>
          <p:nvPr>
            <p:ph type="ctrTitle"/>
          </p:nvPr>
        </p:nvSpPr>
        <p:spPr/>
        <p:txBody>
          <a:bodyPr>
            <a:noAutofit/>
          </a:bodyPr>
          <a:lstStyle/>
          <a:p>
            <a:r>
              <a:rPr lang="it-IT" sz="2000" dirty="0"/>
              <a:t>Manifestazione di interesse (</a:t>
            </a:r>
            <a:r>
              <a:rPr lang="it-IT" sz="2000" dirty="0" err="1"/>
              <a:t>dduo</a:t>
            </a:r>
            <a:r>
              <a:rPr lang="it-IT" sz="2000" dirty="0"/>
              <a:t> 11097 del 27/7/2022)</a:t>
            </a:r>
          </a:p>
        </p:txBody>
      </p:sp>
      <p:sp>
        <p:nvSpPr>
          <p:cNvPr id="3" name="Sottotitolo 2">
            <a:extLst>
              <a:ext uri="{FF2B5EF4-FFF2-40B4-BE49-F238E27FC236}">
                <a16:creationId xmlns:a16="http://schemas.microsoft.com/office/drawing/2014/main" id="{661F37BC-64E0-B689-0F84-5BA3CC24384C}"/>
              </a:ext>
            </a:extLst>
          </p:cNvPr>
          <p:cNvSpPr>
            <a:spLocks noGrp="1"/>
          </p:cNvSpPr>
          <p:nvPr>
            <p:ph type="subTitle" idx="1"/>
          </p:nvPr>
        </p:nvSpPr>
        <p:spPr>
          <a:xfrm>
            <a:off x="476250" y="1006803"/>
            <a:ext cx="4394200" cy="3310759"/>
          </a:xfrm>
        </p:spPr>
        <p:style>
          <a:lnRef idx="2">
            <a:schemeClr val="accent1"/>
          </a:lnRef>
          <a:fillRef idx="1">
            <a:schemeClr val="lt1"/>
          </a:fillRef>
          <a:effectRef idx="0">
            <a:schemeClr val="accent1"/>
          </a:effectRef>
          <a:fontRef idx="minor">
            <a:schemeClr val="dk1"/>
          </a:fontRef>
        </p:style>
        <p:txBody>
          <a:bodyPr/>
          <a:lstStyle/>
          <a:p>
            <a:pPr marL="285750" indent="-285750">
              <a:buFontTx/>
              <a:buChar char="-"/>
            </a:pPr>
            <a:r>
              <a:rPr lang="it-IT" dirty="0"/>
              <a:t>destinatari: </a:t>
            </a:r>
            <a:r>
              <a:rPr lang="it-IT" b="1" dirty="0"/>
              <a:t>Comuni lombardi</a:t>
            </a:r>
          </a:p>
          <a:p>
            <a:endParaRPr lang="it-IT" b="1" dirty="0"/>
          </a:p>
          <a:p>
            <a:pPr marL="285750" indent="-285750">
              <a:buFontTx/>
              <a:buChar char="-"/>
            </a:pPr>
            <a:r>
              <a:rPr lang="it-IT" dirty="0">
                <a:latin typeface="Helvetica" panose="020B0604020202030204" pitchFamily="34" charset="0"/>
              </a:rPr>
              <a:t>o</a:t>
            </a:r>
            <a:r>
              <a:rPr lang="it-IT" b="0" i="0" dirty="0">
                <a:effectLst/>
                <a:latin typeface="Helvetica" panose="020B0604020202030204" pitchFamily="34" charset="0"/>
              </a:rPr>
              <a:t>biettivi: </a:t>
            </a:r>
            <a:r>
              <a:rPr lang="it-IT" b="1" i="0" dirty="0">
                <a:effectLst/>
                <a:latin typeface="Helvetica" panose="020B0604020202030204" pitchFamily="34" charset="0"/>
              </a:rPr>
              <a:t>accompagnare i Comuni </a:t>
            </a:r>
            <a:r>
              <a:rPr lang="it-IT" b="0" i="0" dirty="0">
                <a:effectLst/>
                <a:latin typeface="Helvetica" panose="020B0604020202030204" pitchFamily="34" charset="0"/>
              </a:rPr>
              <a:t>attraverso l’analisi e la valutazione delle proposte (anche tramite la CERL)</a:t>
            </a:r>
          </a:p>
          <a:p>
            <a:endParaRPr lang="it-IT" b="0" i="0" dirty="0">
              <a:effectLst/>
              <a:latin typeface="Helvetica" panose="020B0604020202030204" pitchFamily="34" charset="0"/>
            </a:endParaRPr>
          </a:p>
          <a:p>
            <a:pPr marL="285750" indent="-285750">
              <a:buFontTx/>
              <a:buChar char="-"/>
            </a:pPr>
            <a:r>
              <a:rPr lang="it-IT" b="1" i="0" dirty="0">
                <a:effectLst/>
                <a:latin typeface="Helvetica" panose="020B0604020202030204" pitchFamily="34" charset="0"/>
              </a:rPr>
              <a:t>sviluppare un’azione di supporto finanziario </a:t>
            </a:r>
            <a:r>
              <a:rPr lang="it-IT" b="0" i="0" dirty="0">
                <a:effectLst/>
                <a:latin typeface="Helvetica" panose="020B0604020202030204" pitchFamily="34" charset="0"/>
              </a:rPr>
              <a:t>destinata ai Comuni partecipanti, da declinare con apposito provvedimento di Giunta regionale.</a:t>
            </a:r>
            <a:endParaRPr lang="it-IT" dirty="0">
              <a:latin typeface="Helvetica" panose="020B0604020202030204" pitchFamily="34" charset="0"/>
            </a:endParaRPr>
          </a:p>
        </p:txBody>
      </p:sp>
      <p:pic>
        <p:nvPicPr>
          <p:cNvPr id="5" name="Immagine 4">
            <a:extLst>
              <a:ext uri="{FF2B5EF4-FFF2-40B4-BE49-F238E27FC236}">
                <a16:creationId xmlns:a16="http://schemas.microsoft.com/office/drawing/2014/main" id="{27A6CD3D-BE72-777E-9B52-DAAB46ABA101}"/>
              </a:ext>
            </a:extLst>
          </p:cNvPr>
          <p:cNvPicPr>
            <a:picLocks noChangeAspect="1"/>
          </p:cNvPicPr>
          <p:nvPr/>
        </p:nvPicPr>
        <p:blipFill>
          <a:blip r:embed="rId2"/>
          <a:stretch>
            <a:fillRect/>
          </a:stretch>
        </p:blipFill>
        <p:spPr>
          <a:xfrm>
            <a:off x="4923955" y="989724"/>
            <a:ext cx="4220045" cy="2661526"/>
          </a:xfrm>
          <a:prstGeom prst="rect">
            <a:avLst/>
          </a:prstGeom>
          <a:ln>
            <a:solidFill>
              <a:srgbClr val="00B050"/>
            </a:solidFill>
          </a:ln>
        </p:spPr>
      </p:pic>
    </p:spTree>
    <p:extLst>
      <p:ext uri="{BB962C8B-B14F-4D97-AF65-F5344CB8AC3E}">
        <p14:creationId xmlns:p14="http://schemas.microsoft.com/office/powerpoint/2010/main" val="231233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3F75AC-0426-D3FA-76AC-46F2824A4189}"/>
              </a:ext>
            </a:extLst>
          </p:cNvPr>
          <p:cNvSpPr>
            <a:spLocks noGrp="1"/>
          </p:cNvSpPr>
          <p:nvPr>
            <p:ph type="ctrTitle"/>
          </p:nvPr>
        </p:nvSpPr>
        <p:spPr>
          <a:xfrm>
            <a:off x="685800" y="54898"/>
            <a:ext cx="7772400" cy="660502"/>
          </a:xfrm>
        </p:spPr>
        <p:txBody>
          <a:bodyPr>
            <a:noAutofit/>
          </a:bodyPr>
          <a:lstStyle/>
          <a:p>
            <a:r>
              <a:rPr lang="it-IT" sz="1800" u="sng" dirty="0"/>
              <a:t>COSTITUZIONE DELLA CERL (DGR 7239 DEL 27/8/2022)</a:t>
            </a:r>
          </a:p>
        </p:txBody>
      </p:sp>
      <p:sp>
        <p:nvSpPr>
          <p:cNvPr id="3" name="Sottotitolo 2">
            <a:extLst>
              <a:ext uri="{FF2B5EF4-FFF2-40B4-BE49-F238E27FC236}">
                <a16:creationId xmlns:a16="http://schemas.microsoft.com/office/drawing/2014/main" id="{88CAD726-E250-33C3-F2C9-FCA74DBC5667}"/>
              </a:ext>
            </a:extLst>
          </p:cNvPr>
          <p:cNvSpPr>
            <a:spLocks noGrp="1"/>
          </p:cNvSpPr>
          <p:nvPr>
            <p:ph type="subTitle" idx="1"/>
          </p:nvPr>
        </p:nvSpPr>
        <p:spPr>
          <a:xfrm>
            <a:off x="429065" y="831277"/>
            <a:ext cx="8370277" cy="1296431"/>
          </a:xfrm>
        </p:spPr>
        <p:style>
          <a:lnRef idx="2">
            <a:schemeClr val="accent1"/>
          </a:lnRef>
          <a:fillRef idx="1">
            <a:schemeClr val="lt1"/>
          </a:fillRef>
          <a:effectRef idx="0">
            <a:schemeClr val="accent1"/>
          </a:effectRef>
          <a:fontRef idx="minor">
            <a:schemeClr val="dk1"/>
          </a:fontRef>
        </p:style>
        <p:txBody>
          <a:bodyPr/>
          <a:lstStyle/>
          <a:p>
            <a:pPr marL="285750" indent="-285750">
              <a:buFontTx/>
              <a:buChar char="-"/>
            </a:pPr>
            <a:r>
              <a:rPr lang="it-IT" b="1" dirty="0"/>
              <a:t>ARIA Spa </a:t>
            </a:r>
            <a:r>
              <a:rPr lang="it-IT" dirty="0"/>
              <a:t>ente del SIREG incaricato della costituzione della CERL</a:t>
            </a:r>
          </a:p>
          <a:p>
            <a:pPr marL="285750" indent="-285750">
              <a:buFontTx/>
              <a:buChar char="-"/>
            </a:pPr>
            <a:r>
              <a:rPr lang="it-IT" dirty="0"/>
              <a:t>Ampliamento della </a:t>
            </a:r>
            <a:r>
              <a:rPr lang="it-IT" b="1" dirty="0"/>
              <a:t>pianta organica </a:t>
            </a:r>
            <a:r>
              <a:rPr lang="it-IT" dirty="0"/>
              <a:t>di ARIA</a:t>
            </a:r>
          </a:p>
          <a:p>
            <a:pPr marL="285750" indent="-285750">
              <a:buFontTx/>
              <a:buChar char="-"/>
            </a:pPr>
            <a:r>
              <a:rPr lang="it-IT" dirty="0"/>
              <a:t>Contenuti programma attività con DG Presidenza, Ambiente e Clima, EE.LL.</a:t>
            </a:r>
          </a:p>
        </p:txBody>
      </p:sp>
      <p:pic>
        <p:nvPicPr>
          <p:cNvPr id="4" name="Immagine 3">
            <a:extLst>
              <a:ext uri="{FF2B5EF4-FFF2-40B4-BE49-F238E27FC236}">
                <a16:creationId xmlns:a16="http://schemas.microsoft.com/office/drawing/2014/main" id="{EF5748B2-B5A0-35BA-B460-03B532F01BD2}"/>
              </a:ext>
            </a:extLst>
          </p:cNvPr>
          <p:cNvPicPr>
            <a:picLocks noChangeAspect="1"/>
          </p:cNvPicPr>
          <p:nvPr/>
        </p:nvPicPr>
        <p:blipFill>
          <a:blip r:embed="rId2"/>
          <a:stretch>
            <a:fillRect/>
          </a:stretch>
        </p:blipFill>
        <p:spPr>
          <a:xfrm>
            <a:off x="685800" y="4814278"/>
            <a:ext cx="847417" cy="256054"/>
          </a:xfrm>
          <a:prstGeom prst="rect">
            <a:avLst/>
          </a:prstGeom>
        </p:spPr>
      </p:pic>
      <p:sp>
        <p:nvSpPr>
          <p:cNvPr id="5" name="CasellaDiTesto 4">
            <a:extLst>
              <a:ext uri="{FF2B5EF4-FFF2-40B4-BE49-F238E27FC236}">
                <a16:creationId xmlns:a16="http://schemas.microsoft.com/office/drawing/2014/main" id="{364A7464-E06B-7213-ABB8-F9B37EEF1C76}"/>
              </a:ext>
            </a:extLst>
          </p:cNvPr>
          <p:cNvSpPr txBox="1"/>
          <p:nvPr/>
        </p:nvSpPr>
        <p:spPr>
          <a:xfrm>
            <a:off x="641350" y="2312432"/>
            <a:ext cx="6356350" cy="369332"/>
          </a:xfrm>
          <a:prstGeom prst="rect">
            <a:avLst/>
          </a:prstGeom>
          <a:noFill/>
        </p:spPr>
        <p:txBody>
          <a:bodyPr wrap="square" rtlCol="0">
            <a:spAutoFit/>
          </a:bodyPr>
          <a:lstStyle/>
          <a:p>
            <a:r>
              <a:rPr lang="it-IT" b="1" u="sng" dirty="0">
                <a:solidFill>
                  <a:srgbClr val="056633"/>
                </a:solidFill>
              </a:rPr>
              <a:t>PRIMO PROGRAMMA DELLE ATTIVITA’ 2023</a:t>
            </a:r>
          </a:p>
        </p:txBody>
      </p:sp>
      <p:sp>
        <p:nvSpPr>
          <p:cNvPr id="7" name="CasellaDiTesto 6">
            <a:extLst>
              <a:ext uri="{FF2B5EF4-FFF2-40B4-BE49-F238E27FC236}">
                <a16:creationId xmlns:a16="http://schemas.microsoft.com/office/drawing/2014/main" id="{788A80EA-AA71-5DB1-5060-9F3FFC167546}"/>
              </a:ext>
            </a:extLst>
          </p:cNvPr>
          <p:cNvSpPr txBox="1"/>
          <p:nvPr/>
        </p:nvSpPr>
        <p:spPr>
          <a:xfrm>
            <a:off x="429065" y="2690505"/>
            <a:ext cx="8370277"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buFont typeface="+mj-lt"/>
              <a:buAutoNum type="arabicParenR"/>
            </a:pPr>
            <a:r>
              <a:rPr lang="it-IT" sz="1800" b="1" dirty="0">
                <a:effectLst/>
                <a:latin typeface="Calibri" panose="020F0502020204030204" pitchFamily="34" charset="0"/>
                <a:ea typeface="Times New Roman" panose="02020603050405020304" pitchFamily="18" charset="0"/>
              </a:rPr>
              <a:t>Accompagnamento</a:t>
            </a:r>
            <a:r>
              <a:rPr lang="it-IT" sz="1800" dirty="0">
                <a:effectLst/>
                <a:latin typeface="Calibri" panose="020F0502020204030204" pitchFamily="34" charset="0"/>
                <a:ea typeface="Times New Roman" panose="02020603050405020304" pitchFamily="18" charset="0"/>
              </a:rPr>
              <a:t> primi progetti di costituzione di CER</a:t>
            </a:r>
          </a:p>
          <a:p>
            <a:pPr marL="342900" lvl="0" indent="-342900">
              <a:buFont typeface="+mj-lt"/>
              <a:buAutoNum type="arabicParenR"/>
            </a:pPr>
            <a:r>
              <a:rPr lang="it-IT" sz="1800" dirty="0">
                <a:effectLst/>
                <a:latin typeface="Calibri" panose="020F0502020204030204" pitchFamily="34" charset="0"/>
                <a:ea typeface="Times New Roman" panose="02020603050405020304" pitchFamily="18" charset="0"/>
              </a:rPr>
              <a:t>Disegno struttura del sistema di </a:t>
            </a:r>
            <a:r>
              <a:rPr lang="it-IT" sz="1800" b="1" dirty="0">
                <a:effectLst/>
                <a:latin typeface="Calibri" panose="020F0502020204030204" pitchFamily="34" charset="0"/>
                <a:ea typeface="Times New Roman" panose="02020603050405020304" pitchFamily="18" charset="0"/>
              </a:rPr>
              <a:t>monitoraggio</a:t>
            </a:r>
            <a:endParaRPr lang="it-IT" sz="2800" b="1" dirty="0">
              <a:effectLst/>
              <a:latin typeface="Calibri" panose="020F0502020204030204" pitchFamily="34" charset="0"/>
              <a:ea typeface="Calibri" panose="020F0502020204030204" pitchFamily="34" charset="0"/>
            </a:endParaRPr>
          </a:p>
          <a:p>
            <a:pPr marL="342900" lvl="0" indent="-342900">
              <a:buFont typeface="+mj-lt"/>
              <a:buAutoNum type="arabicParenR"/>
            </a:pPr>
            <a:r>
              <a:rPr lang="it-IT" dirty="0">
                <a:latin typeface="Calibri" panose="020F0502020204030204" pitchFamily="34" charset="0"/>
                <a:ea typeface="Times New Roman" panose="02020603050405020304" pitchFamily="18" charset="0"/>
              </a:rPr>
              <a:t>Calibrazione</a:t>
            </a:r>
            <a:r>
              <a:rPr lang="it-IT" sz="1800" dirty="0">
                <a:effectLst/>
                <a:latin typeface="Calibri" panose="020F0502020204030204" pitchFamily="34" charset="0"/>
                <a:ea typeface="Times New Roman" panose="02020603050405020304" pitchFamily="18" charset="0"/>
              </a:rPr>
              <a:t> misure con cui </a:t>
            </a:r>
            <a:r>
              <a:rPr lang="it-IT" sz="1800" b="1" dirty="0">
                <a:effectLst/>
                <a:latin typeface="Calibri" panose="020F0502020204030204" pitchFamily="34" charset="0"/>
                <a:ea typeface="Times New Roman" panose="02020603050405020304" pitchFamily="18" charset="0"/>
              </a:rPr>
              <a:t>utilizzare fondi </a:t>
            </a:r>
            <a:r>
              <a:rPr lang="it-IT" sz="1800" dirty="0">
                <a:effectLst/>
                <a:latin typeface="Calibri" panose="020F0502020204030204" pitchFamily="34" charset="0"/>
                <a:ea typeface="Times New Roman" panose="02020603050405020304" pitchFamily="18" charset="0"/>
              </a:rPr>
              <a:t>della legge regionale e quelli della nuova programmazione dei fondi strutturali 21-27 (dotazione complessiva oltre 600 ml)</a:t>
            </a:r>
            <a:endParaRPr lang="it-IT" sz="2800" dirty="0">
              <a:effectLst/>
              <a:latin typeface="Calibri" panose="020F0502020204030204" pitchFamily="34" charset="0"/>
              <a:ea typeface="Calibri" panose="020F0502020204030204" pitchFamily="34" charset="0"/>
            </a:endParaRPr>
          </a:p>
          <a:p>
            <a:pPr marL="342900" lvl="0" indent="-342900">
              <a:buFont typeface="+mj-lt"/>
              <a:buAutoNum type="arabicParenR"/>
            </a:pPr>
            <a:r>
              <a:rPr lang="it-IT" sz="1800" dirty="0">
                <a:effectLst/>
                <a:latin typeface="Calibri" panose="020F0502020204030204" pitchFamily="34" charset="0"/>
                <a:ea typeface="Times New Roman" panose="02020603050405020304" pitchFamily="18" charset="0"/>
              </a:rPr>
              <a:t>avvio le procedure di </a:t>
            </a:r>
            <a:r>
              <a:rPr lang="it-IT" sz="1800" b="1" dirty="0">
                <a:effectLst/>
                <a:latin typeface="Calibri" panose="020F0502020204030204" pitchFamily="34" charset="0"/>
                <a:ea typeface="Times New Roman" panose="02020603050405020304" pitchFamily="18" charset="0"/>
              </a:rPr>
              <a:t>selezione degli esperti </a:t>
            </a:r>
            <a:r>
              <a:rPr lang="it-IT" sz="1800" dirty="0">
                <a:effectLst/>
                <a:latin typeface="Calibri" panose="020F0502020204030204" pitchFamily="34" charset="0"/>
                <a:ea typeface="Times New Roman" panose="02020603050405020304" pitchFamily="18" charset="0"/>
              </a:rPr>
              <a:t>che comporranno stabilmente il Nucleo operativo della CERL</a:t>
            </a:r>
            <a:endParaRPr lang="it-IT"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4277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AED79C-BBA3-9809-DB36-82E0D29A8398}"/>
              </a:ext>
            </a:extLst>
          </p:cNvPr>
          <p:cNvSpPr>
            <a:spLocks noGrp="1"/>
          </p:cNvSpPr>
          <p:nvPr>
            <p:ph type="ctrTitle"/>
          </p:nvPr>
        </p:nvSpPr>
        <p:spPr>
          <a:xfrm>
            <a:off x="1913708" y="1927789"/>
            <a:ext cx="4493623" cy="660502"/>
          </a:xfrm>
        </p:spPr>
        <p:txBody>
          <a:bodyPr/>
          <a:lstStyle/>
          <a:p>
            <a:r>
              <a:rPr lang="it-IT" dirty="0"/>
              <a:t>Grazie per l’attenzione!</a:t>
            </a:r>
          </a:p>
        </p:txBody>
      </p:sp>
    </p:spTree>
    <p:extLst>
      <p:ext uri="{BB962C8B-B14F-4D97-AF65-F5344CB8AC3E}">
        <p14:creationId xmlns:p14="http://schemas.microsoft.com/office/powerpoint/2010/main" val="225199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99DCC659-5A1E-6E8E-332D-7F56C3654B91}"/>
              </a:ext>
            </a:extLst>
          </p:cNvPr>
          <p:cNvSpPr>
            <a:spLocks noGrp="1"/>
          </p:cNvSpPr>
          <p:nvPr>
            <p:ph type="sldNum" sz="quarter" idx="4"/>
          </p:nvPr>
        </p:nvSpPr>
        <p:spPr/>
        <p:txBody>
          <a:bodyPr/>
          <a:lstStyle>
            <a:defPPr>
              <a:defRPr lang="it-IT"/>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ctr" defTabSz="343064">
              <a:defRPr/>
            </a:pPr>
            <a:fld id="{47A51C41-FDE7-4966-AEF8-3928EB321B57}" type="slidenum">
              <a:rPr lang="it-IT" sz="3002">
                <a:solidFill>
                  <a:srgbClr val="FBE440"/>
                </a:solidFill>
                <a:latin typeface="Cambria" panose="02040503050406030204" pitchFamily="18" charset="0"/>
                <a:ea typeface="Cambria" panose="02040503050406030204" pitchFamily="18" charset="0"/>
              </a:rPr>
              <a:pPr algn="ctr" defTabSz="343064">
                <a:defRPr/>
              </a:pPr>
              <a:t>18</a:t>
            </a:fld>
            <a:endParaRPr lang="it-IT" sz="3002" dirty="0">
              <a:solidFill>
                <a:srgbClr val="FBE440"/>
              </a:solidFill>
              <a:latin typeface="Cambria" panose="02040503050406030204" pitchFamily="18" charset="0"/>
              <a:ea typeface="Cambria" panose="02040503050406030204" pitchFamily="18" charset="0"/>
            </a:endParaRPr>
          </a:p>
        </p:txBody>
      </p:sp>
      <p:sp>
        <p:nvSpPr>
          <p:cNvPr id="15" name="Titolo 1">
            <a:extLst>
              <a:ext uri="{FF2B5EF4-FFF2-40B4-BE49-F238E27FC236}">
                <a16:creationId xmlns:a16="http://schemas.microsoft.com/office/drawing/2014/main" id="{826F2554-68AD-493A-B37A-888E10736290}"/>
              </a:ext>
            </a:extLst>
          </p:cNvPr>
          <p:cNvSpPr>
            <a:spLocks noGrp="1"/>
          </p:cNvSpPr>
          <p:nvPr>
            <p:ph type="title"/>
          </p:nvPr>
        </p:nvSpPr>
        <p:spPr>
          <a:xfrm>
            <a:off x="125850" y="109877"/>
            <a:ext cx="6058429" cy="372987"/>
          </a:xfrm>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Modello di calcolo delle ricadute economiche e sociali</a:t>
            </a:r>
            <a:endParaRPr lang="it-IT" b="0" i="1" dirty="0"/>
          </a:p>
        </p:txBody>
      </p:sp>
      <p:sp>
        <p:nvSpPr>
          <p:cNvPr id="45" name="Segnaposto contenuto 2">
            <a:extLst>
              <a:ext uri="{FF2B5EF4-FFF2-40B4-BE49-F238E27FC236}">
                <a16:creationId xmlns:a16="http://schemas.microsoft.com/office/drawing/2014/main" id="{1586DB2C-DEBE-421B-A8AF-DA44CEDB0450}"/>
              </a:ext>
            </a:extLst>
          </p:cNvPr>
          <p:cNvSpPr txBox="1">
            <a:spLocks/>
          </p:cNvSpPr>
          <p:nvPr/>
        </p:nvSpPr>
        <p:spPr>
          <a:xfrm>
            <a:off x="3026036" y="580108"/>
            <a:ext cx="3091928" cy="168528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Clr>
                <a:schemeClr val="accent6">
                  <a:lumMod val="75000"/>
                </a:schemeClr>
              </a:buClr>
              <a:buFont typeface="Wingdings"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ingdings"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60000"/>
                  <a:lumOff val="40000"/>
                </a:schemeClr>
              </a:buClr>
              <a:buFont typeface="Wingdings"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lumMod val="40000"/>
                  <a:lumOff val="60000"/>
                </a:schemeClr>
              </a:buClr>
              <a:buFont typeface="Wingdings" charset="2"/>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lumMod val="20000"/>
                  <a:lumOff val="80000"/>
                </a:schemeClr>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0"/>
              </a:spcBef>
              <a:buClr>
                <a:srgbClr val="3CA542">
                  <a:lumMod val="75000"/>
                </a:srgbClr>
              </a:buClr>
              <a:buNone/>
            </a:pPr>
            <a:r>
              <a:rPr lang="it-IT" sz="1350" b="1" dirty="0">
                <a:solidFill>
                  <a:srgbClr val="0070C0"/>
                </a:solidFill>
                <a:latin typeface="Calibri"/>
              </a:rPr>
              <a:t>RICADUTE OCCUPAZIONALI</a:t>
            </a:r>
          </a:p>
          <a:p>
            <a:pPr marL="0" indent="0" algn="ctr" defTabSz="685800">
              <a:spcBef>
                <a:spcPts val="0"/>
              </a:spcBef>
              <a:buClr>
                <a:srgbClr val="3CA542">
                  <a:lumMod val="75000"/>
                </a:srgbClr>
              </a:buClr>
              <a:buNone/>
            </a:pPr>
            <a:endParaRPr lang="it-IT" sz="600" b="1" dirty="0">
              <a:solidFill>
                <a:srgbClr val="0070C0"/>
              </a:solidFill>
              <a:latin typeface="Calibri"/>
            </a:endParaRPr>
          </a:p>
          <a:p>
            <a:pPr marL="0" indent="0" algn="ctr" defTabSz="685800">
              <a:spcBef>
                <a:spcPts val="0"/>
              </a:spcBef>
              <a:buClr>
                <a:srgbClr val="3CA542">
                  <a:lumMod val="75000"/>
                </a:srgbClr>
              </a:buClr>
              <a:buNone/>
            </a:pPr>
            <a:r>
              <a:rPr lang="it-IT" sz="1200" dirty="0">
                <a:solidFill>
                  <a:srgbClr val="000000"/>
                </a:solidFill>
                <a:latin typeface="Calibri"/>
              </a:rPr>
              <a:t>Dal valore precedente, è stato possibile ricavare le </a:t>
            </a:r>
            <a:r>
              <a:rPr lang="it-IT" sz="1200" b="1" dirty="0">
                <a:solidFill>
                  <a:srgbClr val="000000"/>
                </a:solidFill>
                <a:latin typeface="Calibri"/>
              </a:rPr>
              <a:t>ricadute in termini di Unità di Lavoro aggiuntive </a:t>
            </a:r>
            <a:r>
              <a:rPr lang="it-IT" sz="1200" dirty="0">
                <a:solidFill>
                  <a:srgbClr val="000000"/>
                </a:solidFill>
                <a:latin typeface="Calibri"/>
              </a:rPr>
              <a:t>che saranno necessarie per </a:t>
            </a:r>
            <a:r>
              <a:rPr lang="it-IT" sz="1200" b="1" dirty="0">
                <a:solidFill>
                  <a:srgbClr val="000000"/>
                </a:solidFill>
                <a:latin typeface="Calibri"/>
              </a:rPr>
              <a:t>l’implementazione delle misure </a:t>
            </a:r>
            <a:r>
              <a:rPr lang="it-IT" sz="1200" dirty="0">
                <a:solidFill>
                  <a:srgbClr val="000000"/>
                </a:solidFill>
                <a:latin typeface="Calibri"/>
              </a:rPr>
              <a:t>del Piano. In tal senso, si considerano pertanto gli addetti aggiuntivi lungo le filiere necessari al raggiungimento degli obiettivi del Piano. </a:t>
            </a:r>
          </a:p>
        </p:txBody>
      </p:sp>
      <p:sp>
        <p:nvSpPr>
          <p:cNvPr id="46" name="CasellaDiTesto 45">
            <a:extLst>
              <a:ext uri="{FF2B5EF4-FFF2-40B4-BE49-F238E27FC236}">
                <a16:creationId xmlns:a16="http://schemas.microsoft.com/office/drawing/2014/main" id="{47B705FB-D49C-4917-B1A7-F1148ADAE25C}"/>
              </a:ext>
            </a:extLst>
          </p:cNvPr>
          <p:cNvSpPr txBox="1"/>
          <p:nvPr/>
        </p:nvSpPr>
        <p:spPr>
          <a:xfrm>
            <a:off x="639204" y="2299261"/>
            <a:ext cx="2670092" cy="2266790"/>
          </a:xfrm>
          <a:prstGeom prst="rect">
            <a:avLst/>
          </a:prstGeom>
        </p:spPr>
        <p:txBody>
          <a:bodyPr vert="horz" wrap="square" lIns="68580" tIns="34290" rIns="68580" bIns="34290" rtlCol="0" anchor="ctr">
            <a:noAutofit/>
          </a:bodyPr>
          <a:lstStyle/>
          <a:p>
            <a:pPr algn="ctr" defTabSz="685800">
              <a:defRPr/>
            </a:pPr>
            <a:r>
              <a:rPr lang="it-IT" sz="1350" b="1" kern="0" dirty="0">
                <a:solidFill>
                  <a:srgbClr val="3CA542">
                    <a:lumMod val="75000"/>
                  </a:srgbClr>
                </a:solidFill>
                <a:latin typeface="Calibri" panose="020F0502020204030204"/>
              </a:rPr>
              <a:t>RICADUTE ECONOMICHE</a:t>
            </a:r>
          </a:p>
          <a:p>
            <a:pPr algn="ctr" defTabSz="685800">
              <a:defRPr/>
            </a:pPr>
            <a:endParaRPr lang="it-IT" sz="600" b="1" kern="0" dirty="0">
              <a:solidFill>
                <a:srgbClr val="3CA542">
                  <a:lumMod val="75000"/>
                </a:srgbClr>
              </a:solidFill>
              <a:latin typeface="Calibri" panose="020F0502020204030204"/>
            </a:endParaRPr>
          </a:p>
          <a:p>
            <a:pPr algn="ctr" defTabSz="685800">
              <a:defRPr/>
            </a:pPr>
            <a:r>
              <a:rPr lang="it-IT" sz="1200" kern="0" dirty="0">
                <a:solidFill>
                  <a:srgbClr val="000000"/>
                </a:solidFill>
                <a:latin typeface="Calibri" panose="020F0502020204030204"/>
              </a:rPr>
              <a:t>Il modello di calcolo ha permesso di valutare le ricadute a livello di </a:t>
            </a:r>
            <a:r>
              <a:rPr lang="it-IT" sz="1200" b="1" kern="0" dirty="0">
                <a:solidFill>
                  <a:srgbClr val="000000"/>
                </a:solidFill>
                <a:latin typeface="Calibri" panose="020F0502020204030204"/>
              </a:rPr>
              <a:t>giro d’affari sulle filiere</a:t>
            </a:r>
            <a:r>
              <a:rPr lang="it-IT" sz="1200" kern="0" dirty="0">
                <a:solidFill>
                  <a:srgbClr val="000000"/>
                </a:solidFill>
                <a:latin typeface="Calibri" panose="020F0502020204030204"/>
              </a:rPr>
              <a:t> di </a:t>
            </a:r>
            <a:r>
              <a:rPr lang="it-IT" sz="1200" b="1" kern="0" dirty="0">
                <a:solidFill>
                  <a:srgbClr val="000000"/>
                </a:solidFill>
                <a:latin typeface="Calibri" panose="020F0502020204030204"/>
              </a:rPr>
              <a:t>rinnovabili</a:t>
            </a:r>
            <a:r>
              <a:rPr lang="it-IT" sz="1200" kern="0" dirty="0">
                <a:solidFill>
                  <a:srgbClr val="000000"/>
                </a:solidFill>
                <a:latin typeface="Calibri" panose="020F0502020204030204"/>
              </a:rPr>
              <a:t>, </a:t>
            </a:r>
            <a:r>
              <a:rPr lang="it-IT" sz="1200" b="1" kern="0" dirty="0">
                <a:solidFill>
                  <a:srgbClr val="000000"/>
                </a:solidFill>
                <a:latin typeface="Calibri" panose="020F0502020204030204"/>
              </a:rPr>
              <a:t>efficienza energetica </a:t>
            </a:r>
            <a:r>
              <a:rPr lang="it-IT" sz="1200" kern="0" dirty="0">
                <a:solidFill>
                  <a:srgbClr val="000000"/>
                </a:solidFill>
                <a:latin typeface="Calibri" panose="020F0502020204030204"/>
              </a:rPr>
              <a:t>e </a:t>
            </a:r>
            <a:r>
              <a:rPr lang="it-IT" sz="1200" b="1" kern="0" dirty="0">
                <a:solidFill>
                  <a:srgbClr val="000000"/>
                </a:solidFill>
                <a:latin typeface="Calibri" panose="020F0502020204030204"/>
              </a:rPr>
              <a:t>mobilità</a:t>
            </a:r>
            <a:r>
              <a:rPr lang="it-IT" sz="1200" kern="0" dirty="0">
                <a:solidFill>
                  <a:srgbClr val="000000"/>
                </a:solidFill>
                <a:latin typeface="Calibri" panose="020F0502020204030204"/>
              </a:rPr>
              <a:t>, ovvero l’ammontare complessivo di investimenti necessario al raggiungimento degli obiettivi del Piano nel corso del periodo di analisi.</a:t>
            </a:r>
            <a:endParaRPr lang="it-IT" sz="1200" b="1" kern="0" dirty="0">
              <a:solidFill>
                <a:srgbClr val="000000"/>
              </a:solidFill>
              <a:latin typeface="Calibri" panose="020F0502020204030204"/>
            </a:endParaRPr>
          </a:p>
        </p:txBody>
      </p:sp>
      <p:sp>
        <p:nvSpPr>
          <p:cNvPr id="47" name="Ovale 46">
            <a:extLst>
              <a:ext uri="{FF2B5EF4-FFF2-40B4-BE49-F238E27FC236}">
                <a16:creationId xmlns:a16="http://schemas.microsoft.com/office/drawing/2014/main" id="{2FF386D6-B23D-4C7C-B5D4-59C3D16E2A29}"/>
              </a:ext>
            </a:extLst>
          </p:cNvPr>
          <p:cNvSpPr/>
          <p:nvPr/>
        </p:nvSpPr>
        <p:spPr>
          <a:xfrm>
            <a:off x="4035272" y="2319930"/>
            <a:ext cx="1302912" cy="1306495"/>
          </a:xfrm>
          <a:prstGeom prst="ellipse">
            <a:avLst/>
          </a:prstGeom>
          <a:solidFill>
            <a:srgbClr val="0070C0"/>
          </a:solidFill>
          <a:ln w="12700" cap="flat" cmpd="sng" algn="ctr">
            <a:solidFill>
              <a:srgbClr val="0070C0"/>
            </a:solidFill>
            <a:prstDash val="solid"/>
            <a:miter lim="800000"/>
          </a:ln>
          <a:effectLst/>
        </p:spPr>
        <p:txBody>
          <a:bodyPr rtlCol="0" anchor="ctr"/>
          <a:lstStyle/>
          <a:p>
            <a:pPr algn="ctr" defTabSz="685800">
              <a:defRPr/>
            </a:pPr>
            <a:endParaRPr lang="it-IT" sz="1350" kern="0">
              <a:solidFill>
                <a:srgbClr val="FFFFFF"/>
              </a:solidFill>
              <a:latin typeface="Calibri"/>
            </a:endParaRPr>
          </a:p>
        </p:txBody>
      </p:sp>
      <p:sp>
        <p:nvSpPr>
          <p:cNvPr id="48" name="Ovale 47">
            <a:extLst>
              <a:ext uri="{FF2B5EF4-FFF2-40B4-BE49-F238E27FC236}">
                <a16:creationId xmlns:a16="http://schemas.microsoft.com/office/drawing/2014/main" id="{518D0983-0271-4006-944F-AB9BDF4673FA}"/>
              </a:ext>
            </a:extLst>
          </p:cNvPr>
          <p:cNvSpPr/>
          <p:nvPr/>
        </p:nvSpPr>
        <p:spPr>
          <a:xfrm>
            <a:off x="4165564" y="2450551"/>
            <a:ext cx="1042330" cy="1045196"/>
          </a:xfrm>
          <a:prstGeom prst="ellipse">
            <a:avLst/>
          </a:prstGeom>
          <a:solidFill>
            <a:srgbClr val="FEFFFF">
              <a:lumMod val="90000"/>
            </a:srgbClr>
          </a:solidFill>
          <a:ln w="12700" cap="flat" cmpd="sng" algn="ctr">
            <a:solidFill>
              <a:srgbClr val="FFFFFF"/>
            </a:solidFill>
            <a:prstDash val="solid"/>
            <a:miter lim="800000"/>
          </a:ln>
          <a:effectLst/>
        </p:spPr>
        <p:txBody>
          <a:bodyPr rtlCol="0" anchor="ctr"/>
          <a:lstStyle/>
          <a:p>
            <a:pPr algn="ctr" defTabSz="685800">
              <a:defRPr/>
            </a:pPr>
            <a:endParaRPr lang="it-IT" sz="1350" kern="0">
              <a:solidFill>
                <a:srgbClr val="FFFFFF"/>
              </a:solidFill>
              <a:latin typeface="Calibri"/>
            </a:endParaRPr>
          </a:p>
        </p:txBody>
      </p:sp>
      <p:sp>
        <p:nvSpPr>
          <p:cNvPr id="49" name="Ovale 48">
            <a:extLst>
              <a:ext uri="{FF2B5EF4-FFF2-40B4-BE49-F238E27FC236}">
                <a16:creationId xmlns:a16="http://schemas.microsoft.com/office/drawing/2014/main" id="{99C9A063-0C83-4EAD-B74D-1663E39CC611}"/>
              </a:ext>
            </a:extLst>
          </p:cNvPr>
          <p:cNvSpPr/>
          <p:nvPr/>
        </p:nvSpPr>
        <p:spPr>
          <a:xfrm>
            <a:off x="6333489" y="958583"/>
            <a:ext cx="1204147" cy="1209422"/>
          </a:xfrm>
          <a:prstGeom prst="ellipse">
            <a:avLst/>
          </a:prstGeom>
          <a:solidFill>
            <a:srgbClr val="FFC000"/>
          </a:solidFill>
          <a:ln w="12700" cap="flat" cmpd="sng" algn="ctr">
            <a:solidFill>
              <a:srgbClr val="FFC000"/>
            </a:solidFill>
            <a:prstDash val="solid"/>
            <a:miter lim="800000"/>
          </a:ln>
          <a:effectLst/>
        </p:spPr>
        <p:txBody>
          <a:bodyPr rtlCol="0" anchor="ctr"/>
          <a:lstStyle/>
          <a:p>
            <a:pPr algn="ctr" defTabSz="685800">
              <a:defRPr/>
            </a:pPr>
            <a:endParaRPr lang="it-IT" sz="1350" kern="0">
              <a:solidFill>
                <a:srgbClr val="FFFFFF"/>
              </a:solidFill>
              <a:latin typeface="Calibri"/>
            </a:endParaRPr>
          </a:p>
        </p:txBody>
      </p:sp>
      <p:sp>
        <p:nvSpPr>
          <p:cNvPr id="50" name="Ovale 49">
            <a:extLst>
              <a:ext uri="{FF2B5EF4-FFF2-40B4-BE49-F238E27FC236}">
                <a16:creationId xmlns:a16="http://schemas.microsoft.com/office/drawing/2014/main" id="{E15E2189-826B-4D8B-8A2D-0FFBE799355B}"/>
              </a:ext>
            </a:extLst>
          </p:cNvPr>
          <p:cNvSpPr/>
          <p:nvPr/>
        </p:nvSpPr>
        <p:spPr>
          <a:xfrm>
            <a:off x="6442957" y="1068506"/>
            <a:ext cx="985211" cy="989528"/>
          </a:xfrm>
          <a:prstGeom prst="ellipse">
            <a:avLst/>
          </a:prstGeom>
          <a:solidFill>
            <a:srgbClr val="FFFDAB"/>
          </a:solidFill>
          <a:ln w="12700" cap="flat" cmpd="sng" algn="ctr">
            <a:solidFill>
              <a:srgbClr val="FFFFFF"/>
            </a:solidFill>
            <a:prstDash val="solid"/>
            <a:miter lim="800000"/>
          </a:ln>
          <a:effectLst/>
        </p:spPr>
        <p:txBody>
          <a:bodyPr rtlCol="0" anchor="ctr"/>
          <a:lstStyle/>
          <a:p>
            <a:pPr algn="ctr" defTabSz="685800">
              <a:defRPr/>
            </a:pPr>
            <a:endParaRPr lang="it-IT" sz="1350" kern="0">
              <a:solidFill>
                <a:srgbClr val="FFFFFF"/>
              </a:solidFill>
              <a:latin typeface="Calibri"/>
            </a:endParaRPr>
          </a:p>
        </p:txBody>
      </p:sp>
      <p:sp>
        <p:nvSpPr>
          <p:cNvPr id="51" name="Ovale 50">
            <a:extLst>
              <a:ext uri="{FF2B5EF4-FFF2-40B4-BE49-F238E27FC236}">
                <a16:creationId xmlns:a16="http://schemas.microsoft.com/office/drawing/2014/main" id="{A71359C6-47A1-4FBB-A67D-16AAA96CF482}"/>
              </a:ext>
            </a:extLst>
          </p:cNvPr>
          <p:cNvSpPr/>
          <p:nvPr/>
        </p:nvSpPr>
        <p:spPr>
          <a:xfrm>
            <a:off x="1335284" y="835136"/>
            <a:ext cx="1346739" cy="1350001"/>
          </a:xfrm>
          <a:prstGeom prst="ellipse">
            <a:avLst/>
          </a:prstGeom>
          <a:solidFill>
            <a:srgbClr val="00B050"/>
          </a:solidFill>
          <a:ln w="12700" cap="flat" cmpd="sng" algn="ctr">
            <a:solidFill>
              <a:srgbClr val="3CA542"/>
            </a:solidFill>
            <a:prstDash val="solid"/>
            <a:miter lim="800000"/>
          </a:ln>
          <a:effectLst/>
        </p:spPr>
        <p:txBody>
          <a:bodyPr rtlCol="0" anchor="ctr"/>
          <a:lstStyle/>
          <a:p>
            <a:pPr algn="ctr" defTabSz="685800">
              <a:defRPr/>
            </a:pPr>
            <a:endParaRPr lang="it-IT" sz="1350" kern="0">
              <a:solidFill>
                <a:srgbClr val="FFFFFF"/>
              </a:solidFill>
              <a:latin typeface="Calibri"/>
            </a:endParaRPr>
          </a:p>
        </p:txBody>
      </p:sp>
      <p:sp>
        <p:nvSpPr>
          <p:cNvPr id="52" name="Ovale 51">
            <a:extLst>
              <a:ext uri="{FF2B5EF4-FFF2-40B4-BE49-F238E27FC236}">
                <a16:creationId xmlns:a16="http://schemas.microsoft.com/office/drawing/2014/main" id="{0270E736-2885-4D96-82DE-1844BEBB28C6}"/>
              </a:ext>
            </a:extLst>
          </p:cNvPr>
          <p:cNvSpPr/>
          <p:nvPr/>
        </p:nvSpPr>
        <p:spPr>
          <a:xfrm>
            <a:off x="1447512" y="947636"/>
            <a:ext cx="1122283" cy="1125001"/>
          </a:xfrm>
          <a:prstGeom prst="ellipse">
            <a:avLst/>
          </a:prstGeom>
          <a:solidFill>
            <a:srgbClr val="77A641">
              <a:lumMod val="20000"/>
              <a:lumOff val="80000"/>
            </a:srgbClr>
          </a:solidFill>
          <a:ln w="12700" cap="flat" cmpd="sng" algn="ctr">
            <a:solidFill>
              <a:srgbClr val="FFFFFF"/>
            </a:solidFill>
            <a:prstDash val="solid"/>
            <a:miter lim="800000"/>
          </a:ln>
          <a:effectLst/>
        </p:spPr>
        <p:txBody>
          <a:bodyPr rtlCol="0" anchor="ctr"/>
          <a:lstStyle/>
          <a:p>
            <a:pPr algn="ctr" defTabSz="685800">
              <a:defRPr/>
            </a:pPr>
            <a:endParaRPr lang="it-IT" sz="1350" kern="0">
              <a:solidFill>
                <a:srgbClr val="FFFFFF"/>
              </a:solidFill>
              <a:latin typeface="Calibri"/>
            </a:endParaRPr>
          </a:p>
        </p:txBody>
      </p:sp>
      <p:cxnSp>
        <p:nvCxnSpPr>
          <p:cNvPr id="53" name="Connettore diritto 52">
            <a:extLst>
              <a:ext uri="{FF2B5EF4-FFF2-40B4-BE49-F238E27FC236}">
                <a16:creationId xmlns:a16="http://schemas.microsoft.com/office/drawing/2014/main" id="{87B187E6-F144-4C1B-A87E-42CB75F71E61}"/>
              </a:ext>
            </a:extLst>
          </p:cNvPr>
          <p:cNvCxnSpPr>
            <a:cxnSpLocks/>
            <a:stCxn id="51" idx="5"/>
            <a:endCxn id="47" idx="2"/>
          </p:cNvCxnSpPr>
          <p:nvPr/>
        </p:nvCxnSpPr>
        <p:spPr>
          <a:xfrm>
            <a:off x="2484797" y="1987433"/>
            <a:ext cx="1550475" cy="985745"/>
          </a:xfrm>
          <a:prstGeom prst="line">
            <a:avLst/>
          </a:prstGeom>
          <a:noFill/>
          <a:ln w="76200" cap="flat" cmpd="sng" algn="ctr">
            <a:solidFill>
              <a:srgbClr val="0070C0"/>
            </a:solidFill>
            <a:prstDash val="solid"/>
            <a:miter lim="800000"/>
          </a:ln>
          <a:effectLst/>
        </p:spPr>
      </p:cxnSp>
      <p:cxnSp>
        <p:nvCxnSpPr>
          <p:cNvPr id="54" name="Connettore diritto 53">
            <a:extLst>
              <a:ext uri="{FF2B5EF4-FFF2-40B4-BE49-F238E27FC236}">
                <a16:creationId xmlns:a16="http://schemas.microsoft.com/office/drawing/2014/main" id="{60D108EF-C63E-4361-9D2F-E3AC427C89A4}"/>
              </a:ext>
            </a:extLst>
          </p:cNvPr>
          <p:cNvCxnSpPr>
            <a:cxnSpLocks/>
            <a:stCxn id="49" idx="3"/>
            <a:endCxn id="47" idx="7"/>
          </p:cNvCxnSpPr>
          <p:nvPr/>
        </p:nvCxnSpPr>
        <p:spPr>
          <a:xfrm flipH="1">
            <a:off x="5147377" y="1990889"/>
            <a:ext cx="1362455" cy="520373"/>
          </a:xfrm>
          <a:prstGeom prst="line">
            <a:avLst/>
          </a:prstGeom>
          <a:noFill/>
          <a:ln w="76200" cap="flat" cmpd="sng" algn="ctr">
            <a:solidFill>
              <a:srgbClr val="FFC000"/>
            </a:solidFill>
            <a:prstDash val="solid"/>
            <a:miter lim="800000"/>
          </a:ln>
          <a:effectLst/>
        </p:spPr>
      </p:cxnSp>
      <p:sp>
        <p:nvSpPr>
          <p:cNvPr id="58" name="CasellaDiTesto 57">
            <a:extLst>
              <a:ext uri="{FF2B5EF4-FFF2-40B4-BE49-F238E27FC236}">
                <a16:creationId xmlns:a16="http://schemas.microsoft.com/office/drawing/2014/main" id="{178EC2E2-40F7-4573-B964-8054981F378A}"/>
              </a:ext>
            </a:extLst>
          </p:cNvPr>
          <p:cNvSpPr txBox="1"/>
          <p:nvPr/>
        </p:nvSpPr>
        <p:spPr>
          <a:xfrm>
            <a:off x="5937819" y="2239103"/>
            <a:ext cx="2504476" cy="2002098"/>
          </a:xfrm>
          <a:prstGeom prst="rect">
            <a:avLst/>
          </a:prstGeom>
        </p:spPr>
        <p:txBody>
          <a:bodyPr vert="horz" wrap="square" lIns="68580" tIns="34290" rIns="68580" bIns="34290" rtlCol="0" anchor="ctr">
            <a:noAutofit/>
          </a:bodyPr>
          <a:lstStyle/>
          <a:p>
            <a:pPr algn="ctr" defTabSz="685800">
              <a:defRPr/>
            </a:pPr>
            <a:r>
              <a:rPr lang="it-IT" sz="1350" b="1" kern="0" dirty="0">
                <a:solidFill>
                  <a:srgbClr val="FFC000"/>
                </a:solidFill>
                <a:latin typeface="Calibri" panose="020F0502020204030204"/>
              </a:rPr>
              <a:t>INVESTIMENTI PUBBLICI</a:t>
            </a:r>
            <a:endParaRPr lang="it-IT" sz="600" b="1" kern="0" dirty="0">
              <a:solidFill>
                <a:srgbClr val="FFC000"/>
              </a:solidFill>
              <a:latin typeface="Calibri" panose="020F0502020204030204"/>
            </a:endParaRPr>
          </a:p>
          <a:p>
            <a:pPr algn="ctr" defTabSz="685800">
              <a:defRPr/>
            </a:pPr>
            <a:endParaRPr lang="it-IT" sz="600" b="1" kern="0" dirty="0">
              <a:solidFill>
                <a:srgbClr val="3CA542">
                  <a:lumMod val="75000"/>
                </a:srgbClr>
              </a:solidFill>
              <a:latin typeface="Calibri" panose="020F0502020204030204"/>
            </a:endParaRPr>
          </a:p>
          <a:p>
            <a:pPr algn="ctr" defTabSz="685800"/>
            <a:r>
              <a:rPr lang="it-IT" sz="1200" kern="0" dirty="0">
                <a:solidFill>
                  <a:srgbClr val="000000"/>
                </a:solidFill>
                <a:latin typeface="Calibri" panose="020F0502020204030204"/>
              </a:rPr>
              <a:t>Infine, sono stati valutati i </a:t>
            </a:r>
            <a:r>
              <a:rPr lang="it-IT" sz="1200" b="1" kern="0" dirty="0">
                <a:solidFill>
                  <a:srgbClr val="000000"/>
                </a:solidFill>
                <a:latin typeface="Calibri" panose="020F0502020204030204"/>
              </a:rPr>
              <a:t>contributi da parte del settore pubblico </a:t>
            </a:r>
            <a:r>
              <a:rPr lang="it-IT" sz="1200" kern="0" dirty="0">
                <a:solidFill>
                  <a:srgbClr val="000000"/>
                </a:solidFill>
                <a:latin typeface="Calibri" panose="020F0502020204030204"/>
              </a:rPr>
              <a:t>(non necessariamente regionale) utili allo </a:t>
            </a:r>
            <a:r>
              <a:rPr lang="it-IT" sz="1200" b="1" kern="0" dirty="0">
                <a:solidFill>
                  <a:srgbClr val="000000"/>
                </a:solidFill>
                <a:latin typeface="Calibri" panose="020F0502020204030204"/>
              </a:rPr>
              <a:t>sblocco degli investimenti </a:t>
            </a:r>
            <a:r>
              <a:rPr lang="it-IT" sz="1200" kern="0" dirty="0">
                <a:solidFill>
                  <a:srgbClr val="000000"/>
                </a:solidFill>
                <a:latin typeface="Calibri" panose="020F0502020204030204"/>
              </a:rPr>
              <a:t>nelle diverse filiere considerate. Tali valori complessivi sono da valutare sui singoli anni di interesse per il Piano e per le diverse filiere.</a:t>
            </a:r>
          </a:p>
        </p:txBody>
      </p:sp>
      <p:pic>
        <p:nvPicPr>
          <p:cNvPr id="5" name="Elemento grafico 4" descr="Euro con riempimento a tinta unita">
            <a:extLst>
              <a:ext uri="{FF2B5EF4-FFF2-40B4-BE49-F238E27FC236}">
                <a16:creationId xmlns:a16="http://schemas.microsoft.com/office/drawing/2014/main" id="{5C8C64AB-951A-4470-954A-C8F4BB53E5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1350" y="1167236"/>
            <a:ext cx="685800" cy="685800"/>
          </a:xfrm>
          <a:prstGeom prst="rect">
            <a:avLst/>
          </a:prstGeom>
        </p:spPr>
      </p:pic>
      <p:pic>
        <p:nvPicPr>
          <p:cNvPr id="11" name="Elemento grafico 10" descr="Utenti contorno">
            <a:extLst>
              <a:ext uri="{FF2B5EF4-FFF2-40B4-BE49-F238E27FC236}">
                <a16:creationId xmlns:a16="http://schemas.microsoft.com/office/drawing/2014/main" id="{6500FF90-4FA4-422F-8C54-9348520D1A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1744" y="2630249"/>
            <a:ext cx="685800" cy="685800"/>
          </a:xfrm>
          <a:prstGeom prst="rect">
            <a:avLst/>
          </a:prstGeom>
        </p:spPr>
      </p:pic>
      <p:pic>
        <p:nvPicPr>
          <p:cNvPr id="59" name="Elemento grafico 58" descr="Banca contorno">
            <a:extLst>
              <a:ext uri="{FF2B5EF4-FFF2-40B4-BE49-F238E27FC236}">
                <a16:creationId xmlns:a16="http://schemas.microsoft.com/office/drawing/2014/main" id="{F18159F0-5017-4246-80B5-A03998B039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92662" y="1220370"/>
            <a:ext cx="685800" cy="685800"/>
          </a:xfrm>
          <a:prstGeom prst="rect">
            <a:avLst/>
          </a:prstGeom>
        </p:spPr>
      </p:pic>
    </p:spTree>
    <p:extLst>
      <p:ext uri="{BB962C8B-B14F-4D97-AF65-F5344CB8AC3E}">
        <p14:creationId xmlns:p14="http://schemas.microsoft.com/office/powerpoint/2010/main" val="168219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A66D49-214B-B612-A4E5-B6E7F087A506}"/>
              </a:ext>
            </a:extLst>
          </p:cNvPr>
          <p:cNvSpPr>
            <a:spLocks noGrp="1"/>
          </p:cNvSpPr>
          <p:nvPr>
            <p:ph type="title"/>
          </p:nvPr>
        </p:nvSpPr>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Impatto totale sul «sistema» Lombardia del Piano</a:t>
            </a:r>
          </a:p>
        </p:txBody>
      </p:sp>
      <p:sp>
        <p:nvSpPr>
          <p:cNvPr id="3" name="Segnaposto numero diapositiva 2">
            <a:extLst>
              <a:ext uri="{FF2B5EF4-FFF2-40B4-BE49-F238E27FC236}">
                <a16:creationId xmlns:a16="http://schemas.microsoft.com/office/drawing/2014/main" id="{99DCC659-5A1E-6E8E-332D-7F56C3654B91}"/>
              </a:ext>
            </a:extLst>
          </p:cNvPr>
          <p:cNvSpPr>
            <a:spLocks noGrp="1"/>
          </p:cNvSpPr>
          <p:nvPr>
            <p:ph type="sldNum" sz="quarter" idx="4"/>
          </p:nvPr>
        </p:nvSpPr>
        <p:spPr/>
        <p:txBody>
          <a:bodyPr/>
          <a:lstStyle>
            <a:defPPr>
              <a:defRPr lang="it-IT"/>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defTabSz="343072"/>
            <a:fld id="{47A51C41-FDE7-4966-AEF8-3928EB321B57}" type="slidenum">
              <a:rPr lang="it-IT" smtClean="0"/>
              <a:pPr defTabSz="343072"/>
              <a:t>19</a:t>
            </a:fld>
            <a:endParaRPr lang="it-IT" dirty="0"/>
          </a:p>
        </p:txBody>
      </p:sp>
      <p:graphicFrame>
        <p:nvGraphicFramePr>
          <p:cNvPr id="4" name="Tabella 4">
            <a:extLst>
              <a:ext uri="{FF2B5EF4-FFF2-40B4-BE49-F238E27FC236}">
                <a16:creationId xmlns:a16="http://schemas.microsoft.com/office/drawing/2014/main" id="{C8EFA00F-D8FF-6E92-899B-A5F3E6D89BF9}"/>
              </a:ext>
            </a:extLst>
          </p:cNvPr>
          <p:cNvGraphicFramePr>
            <a:graphicFrameLocks noGrp="1"/>
          </p:cNvGraphicFramePr>
          <p:nvPr/>
        </p:nvGraphicFramePr>
        <p:xfrm>
          <a:off x="573620" y="1477552"/>
          <a:ext cx="7560004" cy="2752650"/>
        </p:xfrm>
        <a:graphic>
          <a:graphicData uri="http://schemas.openxmlformats.org/drawingml/2006/table">
            <a:tbl>
              <a:tblPr firstRow="1" bandRow="1">
                <a:tableStyleId>{5C22544A-7EE6-4342-B048-85BDC9FD1C3A}</a:tableStyleId>
              </a:tblPr>
              <a:tblGrid>
                <a:gridCol w="1712094">
                  <a:extLst>
                    <a:ext uri="{9D8B030D-6E8A-4147-A177-3AD203B41FA5}">
                      <a16:colId xmlns:a16="http://schemas.microsoft.com/office/drawing/2014/main" val="2758685438"/>
                    </a:ext>
                  </a:extLst>
                </a:gridCol>
                <a:gridCol w="584791">
                  <a:extLst>
                    <a:ext uri="{9D8B030D-6E8A-4147-A177-3AD203B41FA5}">
                      <a16:colId xmlns:a16="http://schemas.microsoft.com/office/drawing/2014/main" val="3351501013"/>
                    </a:ext>
                  </a:extLst>
                </a:gridCol>
                <a:gridCol w="584791">
                  <a:extLst>
                    <a:ext uri="{9D8B030D-6E8A-4147-A177-3AD203B41FA5}">
                      <a16:colId xmlns:a16="http://schemas.microsoft.com/office/drawing/2014/main" val="913418270"/>
                    </a:ext>
                  </a:extLst>
                </a:gridCol>
                <a:gridCol w="584791">
                  <a:extLst>
                    <a:ext uri="{9D8B030D-6E8A-4147-A177-3AD203B41FA5}">
                      <a16:colId xmlns:a16="http://schemas.microsoft.com/office/drawing/2014/main" val="996416825"/>
                    </a:ext>
                  </a:extLst>
                </a:gridCol>
                <a:gridCol w="584791">
                  <a:extLst>
                    <a:ext uri="{9D8B030D-6E8A-4147-A177-3AD203B41FA5}">
                      <a16:colId xmlns:a16="http://schemas.microsoft.com/office/drawing/2014/main" val="4043038200"/>
                    </a:ext>
                  </a:extLst>
                </a:gridCol>
                <a:gridCol w="584791">
                  <a:extLst>
                    <a:ext uri="{9D8B030D-6E8A-4147-A177-3AD203B41FA5}">
                      <a16:colId xmlns:a16="http://schemas.microsoft.com/office/drawing/2014/main" val="735464420"/>
                    </a:ext>
                  </a:extLst>
                </a:gridCol>
                <a:gridCol w="584791">
                  <a:extLst>
                    <a:ext uri="{9D8B030D-6E8A-4147-A177-3AD203B41FA5}">
                      <a16:colId xmlns:a16="http://schemas.microsoft.com/office/drawing/2014/main" val="3936832373"/>
                    </a:ext>
                  </a:extLst>
                </a:gridCol>
                <a:gridCol w="584791">
                  <a:extLst>
                    <a:ext uri="{9D8B030D-6E8A-4147-A177-3AD203B41FA5}">
                      <a16:colId xmlns:a16="http://schemas.microsoft.com/office/drawing/2014/main" val="1226392684"/>
                    </a:ext>
                  </a:extLst>
                </a:gridCol>
                <a:gridCol w="584791">
                  <a:extLst>
                    <a:ext uri="{9D8B030D-6E8A-4147-A177-3AD203B41FA5}">
                      <a16:colId xmlns:a16="http://schemas.microsoft.com/office/drawing/2014/main" val="809549618"/>
                    </a:ext>
                  </a:extLst>
                </a:gridCol>
                <a:gridCol w="584791">
                  <a:extLst>
                    <a:ext uri="{9D8B030D-6E8A-4147-A177-3AD203B41FA5}">
                      <a16:colId xmlns:a16="http://schemas.microsoft.com/office/drawing/2014/main" val="3436898465"/>
                    </a:ext>
                  </a:extLst>
                </a:gridCol>
                <a:gridCol w="584791">
                  <a:extLst>
                    <a:ext uri="{9D8B030D-6E8A-4147-A177-3AD203B41FA5}">
                      <a16:colId xmlns:a16="http://schemas.microsoft.com/office/drawing/2014/main" val="4239432979"/>
                    </a:ext>
                  </a:extLst>
                </a:gridCol>
              </a:tblGrid>
              <a:tr h="550530">
                <a:tc>
                  <a:txBody>
                    <a:bodyPr/>
                    <a:lstStyle/>
                    <a:p>
                      <a:pPr algn="ctr"/>
                      <a:endParaRPr lang="it-IT" sz="1100" dirty="0"/>
                    </a:p>
                  </a:txBody>
                  <a:tcPr marL="68580" marR="68580" marT="34290" marB="34290" anchor="ctr"/>
                </a:tc>
                <a:tc>
                  <a:txBody>
                    <a:bodyPr/>
                    <a:lstStyle/>
                    <a:p>
                      <a:pPr algn="ctr"/>
                      <a:r>
                        <a:rPr lang="it-IT" sz="1100" dirty="0"/>
                        <a:t>2022</a:t>
                      </a:r>
                    </a:p>
                  </a:txBody>
                  <a:tcPr marL="68580" marR="68580" marT="34290" marB="34290" anchor="ctr"/>
                </a:tc>
                <a:tc>
                  <a:txBody>
                    <a:bodyPr/>
                    <a:lstStyle/>
                    <a:p>
                      <a:pPr algn="ctr"/>
                      <a:r>
                        <a:rPr lang="it-IT" sz="1100" dirty="0"/>
                        <a:t>2023</a:t>
                      </a:r>
                    </a:p>
                  </a:txBody>
                  <a:tcPr marL="68580" marR="68580" marT="34290" marB="34290" anchor="ctr"/>
                </a:tc>
                <a:tc>
                  <a:txBody>
                    <a:bodyPr/>
                    <a:lstStyle/>
                    <a:p>
                      <a:pPr algn="ctr"/>
                      <a:r>
                        <a:rPr lang="it-IT" sz="1100" dirty="0"/>
                        <a:t>2024</a:t>
                      </a:r>
                    </a:p>
                  </a:txBody>
                  <a:tcPr marL="68580" marR="68580" marT="34290" marB="34290" anchor="ctr"/>
                </a:tc>
                <a:tc>
                  <a:txBody>
                    <a:bodyPr/>
                    <a:lstStyle/>
                    <a:p>
                      <a:pPr algn="ctr"/>
                      <a:r>
                        <a:rPr lang="it-IT" sz="1100" dirty="0"/>
                        <a:t>2025</a:t>
                      </a:r>
                    </a:p>
                  </a:txBody>
                  <a:tcPr marL="68580" marR="68580" marT="34290" marB="34290" anchor="ctr"/>
                </a:tc>
                <a:tc>
                  <a:txBody>
                    <a:bodyPr/>
                    <a:lstStyle/>
                    <a:p>
                      <a:pPr algn="ctr"/>
                      <a:r>
                        <a:rPr lang="it-IT" sz="1100" dirty="0"/>
                        <a:t>2026</a:t>
                      </a:r>
                    </a:p>
                  </a:txBody>
                  <a:tcPr marL="68580" marR="68580" marT="34290" marB="34290" anchor="ctr"/>
                </a:tc>
                <a:tc>
                  <a:txBody>
                    <a:bodyPr/>
                    <a:lstStyle/>
                    <a:p>
                      <a:pPr algn="ctr"/>
                      <a:r>
                        <a:rPr lang="it-IT" sz="1100" dirty="0"/>
                        <a:t>2027</a:t>
                      </a:r>
                    </a:p>
                  </a:txBody>
                  <a:tcPr marL="68580" marR="68580" marT="34290" marB="34290" anchor="ctr"/>
                </a:tc>
                <a:tc>
                  <a:txBody>
                    <a:bodyPr/>
                    <a:lstStyle/>
                    <a:p>
                      <a:pPr algn="ctr"/>
                      <a:r>
                        <a:rPr lang="it-IT" sz="1100" dirty="0"/>
                        <a:t>2028</a:t>
                      </a:r>
                    </a:p>
                  </a:txBody>
                  <a:tcPr marL="68580" marR="68580" marT="34290" marB="34290" anchor="ctr"/>
                </a:tc>
                <a:tc>
                  <a:txBody>
                    <a:bodyPr/>
                    <a:lstStyle/>
                    <a:p>
                      <a:pPr algn="ctr"/>
                      <a:r>
                        <a:rPr lang="it-IT" sz="1100" dirty="0"/>
                        <a:t>2029</a:t>
                      </a:r>
                    </a:p>
                  </a:txBody>
                  <a:tcPr marL="68580" marR="68580" marT="34290" marB="34290" anchor="ctr"/>
                </a:tc>
                <a:tc>
                  <a:txBody>
                    <a:bodyPr/>
                    <a:lstStyle/>
                    <a:p>
                      <a:pPr algn="ctr"/>
                      <a:r>
                        <a:rPr lang="it-IT" sz="1100" dirty="0"/>
                        <a:t>2030</a:t>
                      </a:r>
                    </a:p>
                  </a:txBody>
                  <a:tcPr marL="68580" marR="68580" marT="34290" marB="34290" anchor="ctr"/>
                </a:tc>
                <a:tc>
                  <a:txBody>
                    <a:bodyPr/>
                    <a:lstStyle/>
                    <a:p>
                      <a:pPr algn="ctr"/>
                      <a:r>
                        <a:rPr lang="it-IT" sz="1100" dirty="0"/>
                        <a:t>Totale</a:t>
                      </a:r>
                    </a:p>
                  </a:txBody>
                  <a:tcPr marL="68580" marR="68580" marT="34290" marB="34290" anchor="ctr">
                    <a:solidFill>
                      <a:schemeClr val="accent5">
                        <a:lumMod val="75000"/>
                      </a:schemeClr>
                    </a:solidFill>
                  </a:tcPr>
                </a:tc>
                <a:extLst>
                  <a:ext uri="{0D108BD9-81ED-4DB2-BD59-A6C34878D82A}">
                    <a16:rowId xmlns:a16="http://schemas.microsoft.com/office/drawing/2014/main" val="187761853"/>
                  </a:ext>
                </a:extLst>
              </a:tr>
              <a:tr h="550530">
                <a:tc>
                  <a:txBody>
                    <a:bodyPr/>
                    <a:lstStyle/>
                    <a:p>
                      <a:pPr algn="ctr"/>
                      <a:r>
                        <a:rPr lang="it-IT" sz="1100" b="1" dirty="0"/>
                        <a:t>Rinnovabili*</a:t>
                      </a:r>
                    </a:p>
                    <a:p>
                      <a:pPr algn="ctr"/>
                      <a:r>
                        <a:rPr lang="it-IT" sz="1100" b="0" dirty="0"/>
                        <a:t>[mln €]</a:t>
                      </a:r>
                    </a:p>
                  </a:txBody>
                  <a:tcPr marL="68580" marR="68580" marT="34290" marB="34290" anchor="ctr"/>
                </a:tc>
                <a:tc>
                  <a:txBody>
                    <a:bodyPr/>
                    <a:lstStyle/>
                    <a:p>
                      <a:pPr algn="ctr"/>
                      <a:r>
                        <a:rPr lang="it-IT" sz="1100" dirty="0"/>
                        <a:t>421</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421</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421</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1.157</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1.157</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1.157</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1.157</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561</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561</a:t>
                      </a:r>
                    </a:p>
                  </a:txBody>
                  <a:tcPr marL="68580" marR="68580" marT="34290" marB="34290" anchor="ctr"/>
                </a:tc>
                <a:tc>
                  <a:txBody>
                    <a:bodyPr/>
                    <a:lstStyle/>
                    <a:p>
                      <a:pPr algn="ctr"/>
                      <a:r>
                        <a:rPr lang="it-IT" sz="1100" b="1" dirty="0">
                          <a:solidFill>
                            <a:schemeClr val="bg1"/>
                          </a:solidFill>
                        </a:rPr>
                        <a:t>7.011</a:t>
                      </a:r>
                    </a:p>
                  </a:txBody>
                  <a:tcPr marL="68580" marR="68580" marT="34290" marB="34290" anchor="ctr">
                    <a:solidFill>
                      <a:schemeClr val="accent5">
                        <a:lumMod val="75000"/>
                      </a:schemeClr>
                    </a:solidFill>
                  </a:tcPr>
                </a:tc>
                <a:extLst>
                  <a:ext uri="{0D108BD9-81ED-4DB2-BD59-A6C34878D82A}">
                    <a16:rowId xmlns:a16="http://schemas.microsoft.com/office/drawing/2014/main" val="95207046"/>
                  </a:ext>
                </a:extLst>
              </a:tr>
              <a:tr h="550530">
                <a:tc>
                  <a:txBody>
                    <a:bodyPr/>
                    <a:lstStyle/>
                    <a:p>
                      <a:pPr algn="ctr"/>
                      <a:r>
                        <a:rPr lang="it-IT" sz="1100" b="1" dirty="0"/>
                        <a:t>Efficienza energetica** </a:t>
                      </a:r>
                    </a:p>
                    <a:p>
                      <a:pPr algn="ctr"/>
                      <a:r>
                        <a:rPr lang="it-IT" sz="1100" b="0" dirty="0"/>
                        <a:t>[mln €]</a:t>
                      </a:r>
                    </a:p>
                  </a:txBody>
                  <a:tcPr marL="68580" marR="68580" marT="34290" marB="34290" anchor="ctr"/>
                </a:tc>
                <a:tc>
                  <a:txBody>
                    <a:bodyPr/>
                    <a:lstStyle/>
                    <a:p>
                      <a:pPr algn="ctr"/>
                      <a:r>
                        <a:rPr lang="it-IT" sz="1100" dirty="0"/>
                        <a:t>996</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996</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996</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2.739</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prstClr val="black"/>
                          </a:solidFill>
                          <a:effectLst/>
                          <a:uLnTx/>
                          <a:uFillTx/>
                          <a:latin typeface="Calibri" panose="020F0502020204030204"/>
                          <a:ea typeface="+mn-ea"/>
                          <a:cs typeface="+mn-cs"/>
                        </a:rPr>
                        <a:t>2.739</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prstClr val="black"/>
                          </a:solidFill>
                          <a:effectLst/>
                          <a:uLnTx/>
                          <a:uFillTx/>
                          <a:latin typeface="Calibri" panose="020F0502020204030204"/>
                          <a:ea typeface="+mn-ea"/>
                          <a:cs typeface="+mn-cs"/>
                        </a:rPr>
                        <a:t>2.739</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2.739</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1.328</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1.328</a:t>
                      </a:r>
                    </a:p>
                  </a:txBody>
                  <a:tcPr marL="68580" marR="68580" marT="34290" marB="34290" anchor="ctr"/>
                </a:tc>
                <a:tc>
                  <a:txBody>
                    <a:bodyPr/>
                    <a:lstStyle/>
                    <a:p>
                      <a:pPr algn="ctr"/>
                      <a:r>
                        <a:rPr lang="it-IT" sz="1100" b="1" dirty="0">
                          <a:solidFill>
                            <a:schemeClr val="bg1"/>
                          </a:solidFill>
                        </a:rPr>
                        <a:t>16.600</a:t>
                      </a:r>
                    </a:p>
                  </a:txBody>
                  <a:tcPr marL="68580" marR="68580" marT="34290" marB="34290" anchor="ctr">
                    <a:solidFill>
                      <a:schemeClr val="accent5">
                        <a:lumMod val="75000"/>
                      </a:schemeClr>
                    </a:solidFill>
                  </a:tcPr>
                </a:tc>
                <a:extLst>
                  <a:ext uri="{0D108BD9-81ED-4DB2-BD59-A6C34878D82A}">
                    <a16:rowId xmlns:a16="http://schemas.microsoft.com/office/drawing/2014/main" val="2169517614"/>
                  </a:ext>
                </a:extLst>
              </a:tr>
              <a:tr h="550530">
                <a:tc>
                  <a:txBody>
                    <a:bodyPr/>
                    <a:lstStyle/>
                    <a:p>
                      <a:pPr algn="ctr"/>
                      <a:r>
                        <a:rPr lang="it-IT" sz="1100" b="1" dirty="0"/>
                        <a:t>Mobilità***</a:t>
                      </a:r>
                    </a:p>
                    <a:p>
                      <a:pPr algn="ctr"/>
                      <a:r>
                        <a:rPr lang="it-IT" sz="1100" b="0" dirty="0"/>
                        <a:t>[mln €]</a:t>
                      </a:r>
                    </a:p>
                  </a:txBody>
                  <a:tcPr marL="68580" marR="68580" marT="34290" marB="34290" anchor="ctr"/>
                </a:tc>
                <a:tc>
                  <a:txBody>
                    <a:bodyPr/>
                    <a:lstStyle/>
                    <a:p>
                      <a:pPr algn="ctr" fontAlgn="b"/>
                      <a:r>
                        <a:rPr lang="it-IT" sz="1100" kern="1200" dirty="0">
                          <a:solidFill>
                            <a:schemeClr val="dk1"/>
                          </a:solidFill>
                          <a:latin typeface="+mn-lt"/>
                          <a:ea typeface="+mn-ea"/>
                          <a:cs typeface="+mn-cs"/>
                        </a:rPr>
                        <a:t>267</a:t>
                      </a:r>
                    </a:p>
                  </a:txBody>
                  <a:tcPr marL="0" marR="0" marT="0" marB="0" anchor="ctr"/>
                </a:tc>
                <a:tc>
                  <a:txBody>
                    <a:bodyPr/>
                    <a:lstStyle/>
                    <a:p>
                      <a:pPr algn="ctr" fontAlgn="b"/>
                      <a:r>
                        <a:rPr lang="it-IT" sz="1100" kern="1200" dirty="0">
                          <a:solidFill>
                            <a:schemeClr val="dk1"/>
                          </a:solidFill>
                          <a:latin typeface="+mn-lt"/>
                          <a:ea typeface="+mn-ea"/>
                          <a:cs typeface="+mn-cs"/>
                        </a:rPr>
                        <a:t>267</a:t>
                      </a:r>
                    </a:p>
                  </a:txBody>
                  <a:tcPr marL="0" marR="0" marT="0" marB="0" anchor="ctr"/>
                </a:tc>
                <a:tc>
                  <a:txBody>
                    <a:bodyPr/>
                    <a:lstStyle/>
                    <a:p>
                      <a:pPr algn="ctr" fontAlgn="b"/>
                      <a:r>
                        <a:rPr lang="it-IT" sz="1100" kern="1200" dirty="0">
                          <a:solidFill>
                            <a:schemeClr val="dk1"/>
                          </a:solidFill>
                          <a:latin typeface="+mn-lt"/>
                          <a:ea typeface="+mn-ea"/>
                          <a:cs typeface="+mn-cs"/>
                        </a:rPr>
                        <a:t>534</a:t>
                      </a:r>
                    </a:p>
                  </a:txBody>
                  <a:tcPr marL="0" marR="0" marT="0" marB="0" anchor="ctr"/>
                </a:tc>
                <a:tc>
                  <a:txBody>
                    <a:bodyPr/>
                    <a:lstStyle/>
                    <a:p>
                      <a:pPr algn="ctr" fontAlgn="b"/>
                      <a:r>
                        <a:rPr lang="it-IT" sz="1100" kern="1200" dirty="0">
                          <a:solidFill>
                            <a:schemeClr val="dk1"/>
                          </a:solidFill>
                          <a:latin typeface="+mn-lt"/>
                          <a:ea typeface="+mn-ea"/>
                          <a:cs typeface="+mn-cs"/>
                        </a:rPr>
                        <a:t>1.068</a:t>
                      </a:r>
                    </a:p>
                  </a:txBody>
                  <a:tcPr marL="0" marR="0" marT="0" marB="0" anchor="ctr"/>
                </a:tc>
                <a:tc>
                  <a:txBody>
                    <a:bodyPr/>
                    <a:lstStyle/>
                    <a:p>
                      <a:pPr algn="ctr" fontAlgn="b"/>
                      <a:r>
                        <a:rPr lang="it-IT" sz="1100" kern="1200" dirty="0">
                          <a:solidFill>
                            <a:schemeClr val="dk1"/>
                          </a:solidFill>
                          <a:latin typeface="+mn-lt"/>
                          <a:ea typeface="+mn-ea"/>
                          <a:cs typeface="+mn-cs"/>
                        </a:rPr>
                        <a:t>1.068</a:t>
                      </a:r>
                    </a:p>
                  </a:txBody>
                  <a:tcPr marL="0" marR="0" marT="0" marB="0" anchor="ctr"/>
                </a:tc>
                <a:tc>
                  <a:txBody>
                    <a:bodyPr/>
                    <a:lstStyle/>
                    <a:p>
                      <a:pPr algn="ctr" fontAlgn="b"/>
                      <a:r>
                        <a:rPr lang="it-IT" sz="1100" kern="1200" dirty="0">
                          <a:solidFill>
                            <a:schemeClr val="dk1"/>
                          </a:solidFill>
                          <a:latin typeface="+mn-lt"/>
                          <a:ea typeface="+mn-ea"/>
                          <a:cs typeface="+mn-cs"/>
                        </a:rPr>
                        <a:t>1.068</a:t>
                      </a:r>
                    </a:p>
                  </a:txBody>
                  <a:tcPr marL="0" marR="0" marT="0" marB="0" anchor="ctr"/>
                </a:tc>
                <a:tc>
                  <a:txBody>
                    <a:bodyPr/>
                    <a:lstStyle/>
                    <a:p>
                      <a:pPr algn="ctr" fontAlgn="b"/>
                      <a:r>
                        <a:rPr lang="it-IT" sz="1100" kern="1200" dirty="0">
                          <a:solidFill>
                            <a:schemeClr val="dk1"/>
                          </a:solidFill>
                          <a:latin typeface="+mn-lt"/>
                          <a:ea typeface="+mn-ea"/>
                          <a:cs typeface="+mn-cs"/>
                        </a:rPr>
                        <a:t>1.602</a:t>
                      </a:r>
                    </a:p>
                  </a:txBody>
                  <a:tcPr marL="0" marR="0" marT="0" marB="0" anchor="ctr"/>
                </a:tc>
                <a:tc>
                  <a:txBody>
                    <a:bodyPr/>
                    <a:lstStyle/>
                    <a:p>
                      <a:pPr algn="ctr" fontAlgn="b"/>
                      <a:r>
                        <a:rPr lang="it-IT" sz="1100" kern="1200" dirty="0">
                          <a:solidFill>
                            <a:schemeClr val="dk1"/>
                          </a:solidFill>
                          <a:latin typeface="+mn-lt"/>
                          <a:ea typeface="+mn-ea"/>
                          <a:cs typeface="+mn-cs"/>
                        </a:rPr>
                        <a:t>2.136</a:t>
                      </a:r>
                    </a:p>
                  </a:txBody>
                  <a:tcPr marL="0" marR="0" marT="0" marB="0" anchor="ctr"/>
                </a:tc>
                <a:tc>
                  <a:txBody>
                    <a:bodyPr/>
                    <a:lstStyle/>
                    <a:p>
                      <a:pPr algn="ctr" fontAlgn="b"/>
                      <a:r>
                        <a:rPr lang="it-IT" sz="1100" kern="1200" dirty="0">
                          <a:solidFill>
                            <a:schemeClr val="dk1"/>
                          </a:solidFill>
                          <a:latin typeface="+mn-lt"/>
                          <a:ea typeface="+mn-ea"/>
                          <a:cs typeface="+mn-cs"/>
                        </a:rPr>
                        <a:t>2.669</a:t>
                      </a:r>
                    </a:p>
                  </a:txBody>
                  <a:tcPr marL="0" marR="0" marT="0" marB="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b="1" dirty="0">
                          <a:solidFill>
                            <a:schemeClr val="bg1"/>
                          </a:solidFill>
                        </a:rPr>
                        <a:t>10.678</a:t>
                      </a:r>
                    </a:p>
                  </a:txBody>
                  <a:tcPr marL="68580" marR="68580" marT="34290" marB="34290" anchor="ctr">
                    <a:solidFill>
                      <a:schemeClr val="accent5">
                        <a:lumMod val="75000"/>
                      </a:schemeClr>
                    </a:solidFill>
                  </a:tcPr>
                </a:tc>
                <a:extLst>
                  <a:ext uri="{0D108BD9-81ED-4DB2-BD59-A6C34878D82A}">
                    <a16:rowId xmlns:a16="http://schemas.microsoft.com/office/drawing/2014/main" val="3027657626"/>
                  </a:ext>
                </a:extLst>
              </a:tr>
              <a:tr h="550530">
                <a:tc>
                  <a:txBody>
                    <a:bodyPr/>
                    <a:lstStyle/>
                    <a:p>
                      <a:pPr algn="ctr"/>
                      <a:r>
                        <a:rPr lang="it-IT" sz="1100" b="1" dirty="0">
                          <a:solidFill>
                            <a:schemeClr val="bg1"/>
                          </a:solidFill>
                        </a:rPr>
                        <a:t>Totale</a:t>
                      </a:r>
                    </a:p>
                    <a:p>
                      <a:pPr algn="ctr"/>
                      <a:r>
                        <a:rPr lang="it-IT" sz="1100" b="1" dirty="0">
                          <a:solidFill>
                            <a:schemeClr val="bg1"/>
                          </a:solidFill>
                        </a:rPr>
                        <a:t>[mln €]</a:t>
                      </a:r>
                    </a:p>
                  </a:txBody>
                  <a:tcPr marL="68580" marR="68580" marT="34290" marB="34290" anchor="ctr">
                    <a:solidFill>
                      <a:srgbClr val="2F5597"/>
                    </a:solidFill>
                  </a:tcPr>
                </a:tc>
                <a:tc>
                  <a:txBody>
                    <a:bodyPr/>
                    <a:lstStyle/>
                    <a:p>
                      <a:pPr algn="ctr" fontAlgn="b"/>
                      <a:r>
                        <a:rPr lang="it-IT" sz="1100" b="1" kern="1200" dirty="0">
                          <a:solidFill>
                            <a:schemeClr val="bg1"/>
                          </a:solidFill>
                          <a:latin typeface="+mn-lt"/>
                          <a:ea typeface="+mn-ea"/>
                          <a:cs typeface="+mn-cs"/>
                        </a:rPr>
                        <a:t>1.684</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1.684</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1.951</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4.964</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4.964</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4.964</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5.497</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4.024</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4.558</a:t>
                      </a:r>
                    </a:p>
                  </a:txBody>
                  <a:tcPr marL="5715" marR="5715" marT="5715" marB="0" anchor="ctr">
                    <a:solidFill>
                      <a:srgbClr val="2F5597"/>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b="1" dirty="0">
                          <a:solidFill>
                            <a:schemeClr val="bg1"/>
                          </a:solidFill>
                        </a:rPr>
                        <a:t>34.289</a:t>
                      </a:r>
                    </a:p>
                  </a:txBody>
                  <a:tcPr marL="68580" marR="68580" marT="34290" marB="34290" anchor="ctr">
                    <a:solidFill>
                      <a:srgbClr val="2F5597"/>
                    </a:solidFill>
                  </a:tcPr>
                </a:tc>
                <a:extLst>
                  <a:ext uri="{0D108BD9-81ED-4DB2-BD59-A6C34878D82A}">
                    <a16:rowId xmlns:a16="http://schemas.microsoft.com/office/drawing/2014/main" val="10850822"/>
                  </a:ext>
                </a:extLst>
              </a:tr>
            </a:tbl>
          </a:graphicData>
        </a:graphic>
      </p:graphicFrame>
      <p:sp>
        <p:nvSpPr>
          <p:cNvPr id="5" name="Segnaposto contenuto 2">
            <a:extLst>
              <a:ext uri="{FF2B5EF4-FFF2-40B4-BE49-F238E27FC236}">
                <a16:creationId xmlns:a16="http://schemas.microsoft.com/office/drawing/2014/main" id="{9A59FB07-78AC-4077-B9ED-692FE7EC27F8}"/>
              </a:ext>
            </a:extLst>
          </p:cNvPr>
          <p:cNvSpPr txBox="1">
            <a:spLocks/>
          </p:cNvSpPr>
          <p:nvPr/>
        </p:nvSpPr>
        <p:spPr>
          <a:xfrm>
            <a:off x="167800" y="807364"/>
            <a:ext cx="8243888" cy="832247"/>
          </a:xfrm>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it-IT" sz="1050" dirty="0">
                <a:latin typeface="+mn-lt"/>
              </a:rPr>
              <a:t>Di seguito è riportato, per i tre cluster precedentemente citati, il </a:t>
            </a:r>
            <a:r>
              <a:rPr lang="it-IT" sz="1050" b="1" dirty="0">
                <a:latin typeface="+mn-lt"/>
              </a:rPr>
              <a:t>giro d’affari complessivo </a:t>
            </a:r>
            <a:r>
              <a:rPr lang="it-IT" sz="1050" dirty="0">
                <a:latin typeface="+mn-lt"/>
              </a:rPr>
              <a:t>che consegue dalle misure contenute all’interno del PREAC in ottica di </a:t>
            </a:r>
            <a:r>
              <a:rPr lang="it-IT" sz="1050" b="1" dirty="0">
                <a:latin typeface="+mn-lt"/>
              </a:rPr>
              <a:t>decarbonizzazione</a:t>
            </a:r>
            <a:r>
              <a:rPr lang="it-IT" sz="1050" dirty="0">
                <a:latin typeface="+mn-lt"/>
              </a:rPr>
              <a:t> del sistema regionale lombardo.</a:t>
            </a:r>
          </a:p>
          <a:p>
            <a:pPr algn="just"/>
            <a:r>
              <a:rPr lang="it-IT" sz="1050" dirty="0">
                <a:latin typeface="+mn-lt"/>
              </a:rPr>
              <a:t>Si sta parlando di circa </a:t>
            </a:r>
            <a:r>
              <a:rPr lang="it-IT" sz="1050" b="1" u="sng" dirty="0">
                <a:latin typeface="+mn-lt"/>
              </a:rPr>
              <a:t>34 miliardi di € dal 2022 al 2030, con un valore pari a quasi 1% di PIL Lombardo per ogni anno</a:t>
            </a:r>
          </a:p>
          <a:p>
            <a:pPr algn="just"/>
            <a:endParaRPr lang="it-IT" sz="1050" dirty="0">
              <a:latin typeface="+mn-lt"/>
            </a:endParaRPr>
          </a:p>
        </p:txBody>
      </p:sp>
      <p:sp>
        <p:nvSpPr>
          <p:cNvPr id="6" name="CasellaDiTesto 5">
            <a:extLst>
              <a:ext uri="{FF2B5EF4-FFF2-40B4-BE49-F238E27FC236}">
                <a16:creationId xmlns:a16="http://schemas.microsoft.com/office/drawing/2014/main" id="{D6992B99-97E6-47E1-B970-644607BA4E20}"/>
              </a:ext>
            </a:extLst>
          </p:cNvPr>
          <p:cNvSpPr txBox="1"/>
          <p:nvPr/>
        </p:nvSpPr>
        <p:spPr>
          <a:xfrm>
            <a:off x="1677880" y="4467688"/>
            <a:ext cx="6567825" cy="473206"/>
          </a:xfrm>
          <a:prstGeom prst="rect">
            <a:avLst/>
          </a:prstGeom>
          <a:noFill/>
        </p:spPr>
        <p:txBody>
          <a:bodyPr wrap="square" rtlCol="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sz="825" i="1" dirty="0"/>
              <a:t>*i valori considerano sia il fotovoltaico che le biomasse</a:t>
            </a:r>
          </a:p>
          <a:p>
            <a:r>
              <a:rPr lang="it-IT" sz="825" i="1" dirty="0"/>
              <a:t>**i valori considerano sia l’efficienza energetica degli edifici che il teleriscaldamento</a:t>
            </a:r>
          </a:p>
          <a:p>
            <a:r>
              <a:rPr lang="it-IT" sz="825" i="1" dirty="0"/>
              <a:t>***i valori considerano i veicoli a carburanti alternativi e l’infrastruttura di ricarica elettrica</a:t>
            </a:r>
          </a:p>
        </p:txBody>
      </p:sp>
    </p:spTree>
    <p:extLst>
      <p:ext uri="{BB962C8B-B14F-4D97-AF65-F5344CB8AC3E}">
        <p14:creationId xmlns:p14="http://schemas.microsoft.com/office/powerpoint/2010/main" val="147954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6" y="4863555"/>
            <a:ext cx="842068" cy="257185"/>
          </a:xfrm>
          <a:prstGeom prst="rect">
            <a:avLst/>
          </a:prstGeom>
        </p:spPr>
      </p:pic>
      <p:grpSp>
        <p:nvGrpSpPr>
          <p:cNvPr id="14" name="Gruppo 13">
            <a:extLst>
              <a:ext uri="{FF2B5EF4-FFF2-40B4-BE49-F238E27FC236}">
                <a16:creationId xmlns:a16="http://schemas.microsoft.com/office/drawing/2014/main" id="{F015D872-E88F-8D3E-E59F-96474A328BA0}"/>
              </a:ext>
            </a:extLst>
          </p:cNvPr>
          <p:cNvGrpSpPr/>
          <p:nvPr/>
        </p:nvGrpSpPr>
        <p:grpSpPr>
          <a:xfrm>
            <a:off x="108857" y="74356"/>
            <a:ext cx="1630044" cy="309880"/>
            <a:chOff x="0" y="0"/>
            <a:chExt cx="1630127" cy="310184"/>
          </a:xfrm>
        </p:grpSpPr>
        <p:sp>
          <p:nvSpPr>
            <p:cNvPr id="15" name="Rettangolo 14">
              <a:extLst>
                <a:ext uri="{FF2B5EF4-FFF2-40B4-BE49-F238E27FC236}">
                  <a16:creationId xmlns:a16="http://schemas.microsoft.com/office/drawing/2014/main" id="{E1CCADAE-4798-112B-7780-33A41536527A}"/>
                </a:ext>
              </a:extLst>
            </p:cNvPr>
            <p:cNvSpPr/>
            <p:nvPr/>
          </p:nvSpPr>
          <p:spPr>
            <a:xfrm>
              <a:off x="0"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7C8F6F2E-99FC-DB83-79E1-8CD154FD7490}"/>
                </a:ext>
              </a:extLst>
            </p:cNvPr>
            <p:cNvSpPr/>
            <p:nvPr/>
          </p:nvSpPr>
          <p:spPr>
            <a:xfrm>
              <a:off x="33395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18" name="Rettangolo 17">
              <a:extLst>
                <a:ext uri="{FF2B5EF4-FFF2-40B4-BE49-F238E27FC236}">
                  <a16:creationId xmlns:a16="http://schemas.microsoft.com/office/drawing/2014/main" id="{AECD428B-D92F-FB4D-A066-3B12C1661F9B}"/>
                </a:ext>
              </a:extLst>
            </p:cNvPr>
            <p:cNvSpPr/>
            <p:nvPr/>
          </p:nvSpPr>
          <p:spPr>
            <a:xfrm>
              <a:off x="66790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879A4B12-C24B-05DC-3971-69ABE1234240}"/>
                </a:ext>
              </a:extLst>
            </p:cNvPr>
            <p:cNvSpPr/>
            <p:nvPr/>
          </p:nvSpPr>
          <p:spPr>
            <a:xfrm>
              <a:off x="100186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21" name="Rettangolo 20">
              <a:extLst>
                <a:ext uri="{FF2B5EF4-FFF2-40B4-BE49-F238E27FC236}">
                  <a16:creationId xmlns:a16="http://schemas.microsoft.com/office/drawing/2014/main" id="{D2D97913-7507-D86F-AAFA-1D1FB5CE5465}"/>
                </a:ext>
              </a:extLst>
            </p:cNvPr>
            <p:cNvSpPr/>
            <p:nvPr/>
          </p:nvSpPr>
          <p:spPr>
            <a:xfrm>
              <a:off x="133581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sp>
        <p:nvSpPr>
          <p:cNvPr id="17" name="CasellaDiTesto 16">
            <a:extLst>
              <a:ext uri="{FF2B5EF4-FFF2-40B4-BE49-F238E27FC236}">
                <a16:creationId xmlns:a16="http://schemas.microsoft.com/office/drawing/2014/main" id="{069FA799-6288-4AF6-B112-8543C92127C5}"/>
              </a:ext>
            </a:extLst>
          </p:cNvPr>
          <p:cNvSpPr txBox="1"/>
          <p:nvPr/>
        </p:nvSpPr>
        <p:spPr>
          <a:xfrm>
            <a:off x="590146" y="3010165"/>
            <a:ext cx="7918315"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sz="1600" dirty="0">
                <a:solidFill>
                  <a:schemeClr val="tx1">
                    <a:lumMod val="50000"/>
                    <a:lumOff val="50000"/>
                  </a:schemeClr>
                </a:solidFill>
              </a:rPr>
              <a:t>Assunto come nuovo ulteriore riferimento il “</a:t>
            </a:r>
            <a:r>
              <a:rPr lang="it-IT" sz="1600" b="1" dirty="0" err="1">
                <a:solidFill>
                  <a:schemeClr val="tx1">
                    <a:lumMod val="50000"/>
                    <a:lumOff val="50000"/>
                  </a:schemeClr>
                </a:solidFill>
              </a:rPr>
              <a:t>Fit</a:t>
            </a:r>
            <a:r>
              <a:rPr lang="it-IT" sz="1600" b="1" dirty="0">
                <a:solidFill>
                  <a:schemeClr val="tx1">
                    <a:lumMod val="50000"/>
                    <a:lumOff val="50000"/>
                  </a:schemeClr>
                </a:solidFill>
              </a:rPr>
              <a:t> for 55” </a:t>
            </a:r>
          </a:p>
          <a:p>
            <a:pPr algn="ctr"/>
            <a:r>
              <a:rPr lang="it-IT" sz="1600" dirty="0">
                <a:solidFill>
                  <a:schemeClr val="tx1">
                    <a:lumMod val="50000"/>
                    <a:lumOff val="50000"/>
                  </a:schemeClr>
                </a:solidFill>
              </a:rPr>
              <a:t>viene fissato l’obiettivo complessivo al 2030 (escluso </a:t>
            </a:r>
            <a:r>
              <a:rPr lang="it-IT" sz="1600" dirty="0" err="1">
                <a:solidFill>
                  <a:schemeClr val="tx1">
                    <a:lumMod val="50000"/>
                    <a:lumOff val="50000"/>
                  </a:schemeClr>
                </a:solidFill>
              </a:rPr>
              <a:t>Emission</a:t>
            </a:r>
            <a:r>
              <a:rPr lang="it-IT" sz="1600" dirty="0">
                <a:solidFill>
                  <a:schemeClr val="tx1">
                    <a:lumMod val="50000"/>
                    <a:lumOff val="50000"/>
                  </a:schemeClr>
                </a:solidFill>
              </a:rPr>
              <a:t> Trading </a:t>
            </a:r>
            <a:r>
              <a:rPr lang="it-IT" sz="1600" dirty="0" err="1">
                <a:solidFill>
                  <a:schemeClr val="tx1">
                    <a:lumMod val="50000"/>
                    <a:lumOff val="50000"/>
                  </a:schemeClr>
                </a:solidFill>
              </a:rPr>
              <a:t>Scheme</a:t>
            </a:r>
            <a:r>
              <a:rPr lang="it-IT" sz="1600" dirty="0">
                <a:solidFill>
                  <a:schemeClr val="tx1">
                    <a:lumMod val="50000"/>
                    <a:lumOff val="50000"/>
                  </a:schemeClr>
                </a:solidFill>
              </a:rPr>
              <a:t>, ETS)</a:t>
            </a:r>
          </a:p>
          <a:p>
            <a:pPr algn="ctr"/>
            <a:r>
              <a:rPr lang="it-IT" sz="1600" dirty="0">
                <a:solidFill>
                  <a:schemeClr val="tx1">
                    <a:lumMod val="50000"/>
                    <a:lumOff val="50000"/>
                  </a:schemeClr>
                </a:solidFill>
              </a:rPr>
              <a:t>a 43,5 milioni di tonnellate di gas climalteranti emessi </a:t>
            </a:r>
          </a:p>
          <a:p>
            <a:pPr algn="ctr"/>
            <a:r>
              <a:rPr lang="it-IT" sz="1600" dirty="0">
                <a:solidFill>
                  <a:schemeClr val="tx1">
                    <a:lumMod val="50000"/>
                    <a:lumOff val="50000"/>
                  </a:schemeClr>
                </a:solidFill>
              </a:rPr>
              <a:t>(equivalente ad una riduzione pari a </a:t>
            </a:r>
            <a:r>
              <a:rPr lang="it-IT" sz="1600" b="1" dirty="0">
                <a:solidFill>
                  <a:schemeClr val="tx1">
                    <a:lumMod val="50000"/>
                    <a:lumOff val="50000"/>
                  </a:schemeClr>
                </a:solidFill>
              </a:rPr>
              <a:t>-43,8% rispetto al 2005</a:t>
            </a:r>
            <a:r>
              <a:rPr lang="it-IT" sz="1600" dirty="0">
                <a:solidFill>
                  <a:schemeClr val="tx1">
                    <a:lumMod val="50000"/>
                    <a:lumOff val="50000"/>
                  </a:schemeClr>
                </a:solidFill>
              </a:rPr>
              <a:t>). </a:t>
            </a:r>
          </a:p>
        </p:txBody>
      </p:sp>
      <p:sp>
        <p:nvSpPr>
          <p:cNvPr id="19" name="CasellaDiTesto 18">
            <a:extLst>
              <a:ext uri="{FF2B5EF4-FFF2-40B4-BE49-F238E27FC236}">
                <a16:creationId xmlns:a16="http://schemas.microsoft.com/office/drawing/2014/main" id="{8480209E-E07F-4AB8-B726-BCBBD4A3C68F}"/>
              </a:ext>
            </a:extLst>
          </p:cNvPr>
          <p:cNvSpPr txBox="1"/>
          <p:nvPr/>
        </p:nvSpPr>
        <p:spPr>
          <a:xfrm>
            <a:off x="403150" y="487351"/>
            <a:ext cx="8163675" cy="646331"/>
          </a:xfrm>
          <a:prstGeom prst="rect">
            <a:avLst/>
          </a:prstGeom>
          <a:noFill/>
        </p:spPr>
        <p:txBody>
          <a:bodyPr wrap="square">
            <a:spAutoFit/>
          </a:bodyPr>
          <a:lstStyle/>
          <a:p>
            <a:pPr algn="ctr"/>
            <a:r>
              <a:rPr lang="it-IT" b="1" dirty="0">
                <a:solidFill>
                  <a:schemeClr val="accent6">
                    <a:lumMod val="75000"/>
                  </a:schemeClr>
                </a:solidFill>
              </a:rPr>
              <a:t>DALL’ ATTO DI INDIRIZZI AL NUOVO CONTESTO ENERGETICO, AMBIENTALE E SOCIOECONOMICO</a:t>
            </a:r>
          </a:p>
        </p:txBody>
      </p:sp>
      <p:sp>
        <p:nvSpPr>
          <p:cNvPr id="22" name="CasellaDiTesto 21">
            <a:extLst>
              <a:ext uri="{FF2B5EF4-FFF2-40B4-BE49-F238E27FC236}">
                <a16:creationId xmlns:a16="http://schemas.microsoft.com/office/drawing/2014/main" id="{714B53CA-6FD5-4EAF-8558-4658030A16F9}"/>
              </a:ext>
            </a:extLst>
          </p:cNvPr>
          <p:cNvSpPr txBox="1"/>
          <p:nvPr/>
        </p:nvSpPr>
        <p:spPr>
          <a:xfrm>
            <a:off x="525829" y="1298640"/>
            <a:ext cx="7918315" cy="1323439"/>
          </a:xfrm>
          <a:prstGeom prst="rect">
            <a:avLst/>
          </a:prstGeom>
          <a:noFill/>
        </p:spPr>
        <p:txBody>
          <a:bodyPr wrap="square">
            <a:spAutoFit/>
          </a:bodyPr>
          <a:lstStyle/>
          <a:p>
            <a:pPr algn="just"/>
            <a:r>
              <a:rPr lang="it-IT" sz="1600" dirty="0">
                <a:solidFill>
                  <a:schemeClr val="tx1">
                    <a:lumMod val="50000"/>
                    <a:lumOff val="50000"/>
                  </a:schemeClr>
                </a:solidFill>
              </a:rPr>
              <a:t>Il PREAC, partendo dall’Atto di Indirizzi, amplia i propri obiettivi sulla base di:</a:t>
            </a:r>
          </a:p>
          <a:p>
            <a:pPr algn="just"/>
            <a:endParaRPr lang="it-IT" sz="1600" dirty="0">
              <a:solidFill>
                <a:schemeClr val="tx1">
                  <a:lumMod val="50000"/>
                  <a:lumOff val="50000"/>
                </a:schemeClr>
              </a:solidFill>
            </a:endParaRPr>
          </a:p>
          <a:p>
            <a:pPr marL="342900" indent="-342900" algn="just">
              <a:buAutoNum type="arabicPeriod"/>
            </a:pPr>
            <a:r>
              <a:rPr lang="it-IT" sz="1600" dirty="0">
                <a:solidFill>
                  <a:schemeClr val="tx1">
                    <a:lumMod val="50000"/>
                    <a:lumOff val="50000"/>
                  </a:schemeClr>
                </a:solidFill>
              </a:rPr>
              <a:t>strategia energetica e climatica “</a:t>
            </a:r>
            <a:r>
              <a:rPr lang="it-IT" sz="1600" dirty="0" err="1">
                <a:solidFill>
                  <a:schemeClr val="tx1">
                    <a:lumMod val="50000"/>
                    <a:lumOff val="50000"/>
                  </a:schemeClr>
                </a:solidFill>
              </a:rPr>
              <a:t>Fit</a:t>
            </a:r>
            <a:r>
              <a:rPr lang="it-IT" sz="1600" dirty="0">
                <a:solidFill>
                  <a:schemeClr val="tx1">
                    <a:lumMod val="50000"/>
                    <a:lumOff val="50000"/>
                  </a:schemeClr>
                </a:solidFill>
              </a:rPr>
              <a:t> for 55” della Commissione europea;</a:t>
            </a:r>
          </a:p>
          <a:p>
            <a:pPr marL="342900" indent="-342900" algn="just">
              <a:buAutoNum type="arabicPeriod"/>
            </a:pPr>
            <a:r>
              <a:rPr lang="it-IT" sz="1600" dirty="0">
                <a:solidFill>
                  <a:schemeClr val="tx1">
                    <a:lumMod val="50000"/>
                    <a:lumOff val="50000"/>
                  </a:schemeClr>
                </a:solidFill>
              </a:rPr>
              <a:t>evoluzione rapida e imprevista del sistema energetico europeo ed internazionale venutosi a determinare nell’ultimo biennio (pandemia COVID e guerra Ucraina Russia).</a:t>
            </a:r>
          </a:p>
        </p:txBody>
      </p:sp>
    </p:spTree>
    <p:extLst>
      <p:ext uri="{BB962C8B-B14F-4D97-AF65-F5344CB8AC3E}">
        <p14:creationId xmlns:p14="http://schemas.microsoft.com/office/powerpoint/2010/main" val="1556850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008A83-ADF7-218C-815F-009DA523AD1E}"/>
              </a:ext>
            </a:extLst>
          </p:cNvPr>
          <p:cNvSpPr>
            <a:spLocks noGrp="1"/>
          </p:cNvSpPr>
          <p:nvPr>
            <p:ph type="title"/>
          </p:nvPr>
        </p:nvSpPr>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Emissioni evitate grazie al Piano</a:t>
            </a:r>
            <a:br>
              <a:rPr lang="it-IT" dirty="0"/>
            </a:br>
            <a:br>
              <a:rPr lang="it-IT" dirty="0"/>
            </a:br>
            <a:endParaRPr lang="it-IT" dirty="0"/>
          </a:p>
        </p:txBody>
      </p:sp>
      <p:sp>
        <p:nvSpPr>
          <p:cNvPr id="3" name="Segnaposto numero diapositiva 2">
            <a:extLst>
              <a:ext uri="{FF2B5EF4-FFF2-40B4-BE49-F238E27FC236}">
                <a16:creationId xmlns:a16="http://schemas.microsoft.com/office/drawing/2014/main" id="{0A7BCA22-8F50-8959-349C-61A86CB4A42B}"/>
              </a:ext>
            </a:extLst>
          </p:cNvPr>
          <p:cNvSpPr>
            <a:spLocks noGrp="1"/>
          </p:cNvSpPr>
          <p:nvPr>
            <p:ph type="sldNum" sz="quarter" idx="4"/>
          </p:nvPr>
        </p:nvSpPr>
        <p:spPr/>
        <p:txBody>
          <a:bodyPr/>
          <a:lstStyle>
            <a:defPPr>
              <a:defRPr lang="it-IT"/>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ctr" defTabSz="343072" rtl="0" eaLnBrk="1" fontAlgn="auto" latinLnBrk="0" hangingPunct="1">
              <a:lnSpc>
                <a:spcPct val="100000"/>
              </a:lnSpc>
              <a:spcBef>
                <a:spcPts val="0"/>
              </a:spcBef>
              <a:spcAft>
                <a:spcPts val="0"/>
              </a:spcAft>
              <a:buClrTx/>
              <a:buSzTx/>
              <a:buFontTx/>
              <a:buNone/>
              <a:tabLst/>
              <a:defRPr/>
            </a:pPr>
            <a:fld id="{47A51C41-FDE7-4966-AEF8-3928EB321B57}" type="slidenum">
              <a:rPr kumimoji="0" lang="it-IT" sz="3002" b="1" i="0" u="none" strike="noStrike" kern="1200" cap="none" spc="0" normalizeH="0" baseline="0" noProof="0" smtClean="0">
                <a:ln>
                  <a:noFill/>
                </a:ln>
                <a:solidFill>
                  <a:srgbClr val="FBE440"/>
                </a:solidFill>
                <a:effectLst/>
                <a:uLnTx/>
                <a:uFillTx/>
                <a:latin typeface="Cambria" panose="02040503050406030204" pitchFamily="18" charset="0"/>
                <a:ea typeface="Cambria" panose="02040503050406030204" pitchFamily="18" charset="0"/>
                <a:cs typeface="+mn-cs"/>
              </a:rPr>
              <a:pPr marL="0" marR="0" lvl="0" indent="0" algn="ctr" defTabSz="343072" rtl="0" eaLnBrk="1" fontAlgn="auto" latinLnBrk="0" hangingPunct="1">
                <a:lnSpc>
                  <a:spcPct val="100000"/>
                </a:lnSpc>
                <a:spcBef>
                  <a:spcPts val="0"/>
                </a:spcBef>
                <a:spcAft>
                  <a:spcPts val="0"/>
                </a:spcAft>
                <a:buClrTx/>
                <a:buSzTx/>
                <a:buFontTx/>
                <a:buNone/>
                <a:tabLst/>
                <a:defRPr/>
              </a:pPr>
              <a:t>20</a:t>
            </a:fld>
            <a:endParaRPr kumimoji="0" lang="it-IT" sz="3002" b="1" i="0" u="none" strike="noStrike" kern="1200" cap="none" spc="0" normalizeH="0" baseline="0" noProof="0" dirty="0">
              <a:ln>
                <a:noFill/>
              </a:ln>
              <a:solidFill>
                <a:srgbClr val="FBE440"/>
              </a:solidFill>
              <a:effectLst/>
              <a:uLnTx/>
              <a:uFillTx/>
              <a:latin typeface="Cambria" panose="02040503050406030204" pitchFamily="18" charset="0"/>
              <a:ea typeface="Cambria" panose="02040503050406030204" pitchFamily="18" charset="0"/>
              <a:cs typeface="+mn-cs"/>
            </a:endParaRPr>
          </a:p>
        </p:txBody>
      </p:sp>
      <p:graphicFrame>
        <p:nvGraphicFramePr>
          <p:cNvPr id="4" name="Tabella 3">
            <a:extLst>
              <a:ext uri="{FF2B5EF4-FFF2-40B4-BE49-F238E27FC236}">
                <a16:creationId xmlns:a16="http://schemas.microsoft.com/office/drawing/2014/main" id="{A76D89F1-C480-3E47-F981-449F1E52D9D1}"/>
              </a:ext>
            </a:extLst>
          </p:cNvPr>
          <p:cNvGraphicFramePr>
            <a:graphicFrameLocks noGrp="1"/>
          </p:cNvGraphicFramePr>
          <p:nvPr/>
        </p:nvGraphicFramePr>
        <p:xfrm>
          <a:off x="792000" y="1641587"/>
          <a:ext cx="7560006" cy="2592000"/>
        </p:xfrm>
        <a:graphic>
          <a:graphicData uri="http://schemas.openxmlformats.org/drawingml/2006/table">
            <a:tbl>
              <a:tblPr firstRow="1" firstCol="1" bandRow="1">
                <a:tableStyleId>{5C22544A-7EE6-4342-B048-85BDC9FD1C3A}</a:tableStyleId>
              </a:tblPr>
              <a:tblGrid>
                <a:gridCol w="1365496">
                  <a:extLst>
                    <a:ext uri="{9D8B030D-6E8A-4147-A177-3AD203B41FA5}">
                      <a16:colId xmlns:a16="http://schemas.microsoft.com/office/drawing/2014/main" val="1894504915"/>
                    </a:ext>
                  </a:extLst>
                </a:gridCol>
                <a:gridCol w="619451">
                  <a:extLst>
                    <a:ext uri="{9D8B030D-6E8A-4147-A177-3AD203B41FA5}">
                      <a16:colId xmlns:a16="http://schemas.microsoft.com/office/drawing/2014/main" val="981130971"/>
                    </a:ext>
                  </a:extLst>
                </a:gridCol>
                <a:gridCol w="619451">
                  <a:extLst>
                    <a:ext uri="{9D8B030D-6E8A-4147-A177-3AD203B41FA5}">
                      <a16:colId xmlns:a16="http://schemas.microsoft.com/office/drawing/2014/main" val="782827907"/>
                    </a:ext>
                  </a:extLst>
                </a:gridCol>
                <a:gridCol w="619451">
                  <a:extLst>
                    <a:ext uri="{9D8B030D-6E8A-4147-A177-3AD203B41FA5}">
                      <a16:colId xmlns:a16="http://schemas.microsoft.com/office/drawing/2014/main" val="98824496"/>
                    </a:ext>
                  </a:extLst>
                </a:gridCol>
                <a:gridCol w="619451">
                  <a:extLst>
                    <a:ext uri="{9D8B030D-6E8A-4147-A177-3AD203B41FA5}">
                      <a16:colId xmlns:a16="http://schemas.microsoft.com/office/drawing/2014/main" val="662563723"/>
                    </a:ext>
                  </a:extLst>
                </a:gridCol>
                <a:gridCol w="619451">
                  <a:extLst>
                    <a:ext uri="{9D8B030D-6E8A-4147-A177-3AD203B41FA5}">
                      <a16:colId xmlns:a16="http://schemas.microsoft.com/office/drawing/2014/main" val="3280748753"/>
                    </a:ext>
                  </a:extLst>
                </a:gridCol>
                <a:gridCol w="619451">
                  <a:extLst>
                    <a:ext uri="{9D8B030D-6E8A-4147-A177-3AD203B41FA5}">
                      <a16:colId xmlns:a16="http://schemas.microsoft.com/office/drawing/2014/main" val="233103641"/>
                    </a:ext>
                  </a:extLst>
                </a:gridCol>
                <a:gridCol w="619451">
                  <a:extLst>
                    <a:ext uri="{9D8B030D-6E8A-4147-A177-3AD203B41FA5}">
                      <a16:colId xmlns:a16="http://schemas.microsoft.com/office/drawing/2014/main" val="1921821358"/>
                    </a:ext>
                  </a:extLst>
                </a:gridCol>
                <a:gridCol w="619451">
                  <a:extLst>
                    <a:ext uri="{9D8B030D-6E8A-4147-A177-3AD203B41FA5}">
                      <a16:colId xmlns:a16="http://schemas.microsoft.com/office/drawing/2014/main" val="397346634"/>
                    </a:ext>
                  </a:extLst>
                </a:gridCol>
                <a:gridCol w="619451">
                  <a:extLst>
                    <a:ext uri="{9D8B030D-6E8A-4147-A177-3AD203B41FA5}">
                      <a16:colId xmlns:a16="http://schemas.microsoft.com/office/drawing/2014/main" val="1460895311"/>
                    </a:ext>
                  </a:extLst>
                </a:gridCol>
                <a:gridCol w="619451">
                  <a:extLst>
                    <a:ext uri="{9D8B030D-6E8A-4147-A177-3AD203B41FA5}">
                      <a16:colId xmlns:a16="http://schemas.microsoft.com/office/drawing/2014/main" val="234944985"/>
                    </a:ext>
                  </a:extLst>
                </a:gridCol>
              </a:tblGrid>
              <a:tr h="518400">
                <a:tc>
                  <a:txBody>
                    <a:bodyPr/>
                    <a:lstStyle/>
                    <a:p>
                      <a:pPr algn="ctr">
                        <a:lnSpc>
                          <a:spcPct val="107000"/>
                        </a:lnSpc>
                        <a:spcAft>
                          <a:spcPts val="600"/>
                        </a:spcAft>
                      </a:pPr>
                      <a:r>
                        <a:rPr lang="it-IT" sz="1100" dirty="0">
                          <a:effectLst/>
                        </a:rPr>
                        <a:t> </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2022</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2023</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a:effectLst/>
                        </a:rPr>
                        <a:t>2024</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2025</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a:effectLst/>
                        </a:rPr>
                        <a:t>2026</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a:effectLst/>
                        </a:rPr>
                        <a:t>2027</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a:effectLst/>
                        </a:rPr>
                        <a:t>2028</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a:effectLst/>
                        </a:rPr>
                        <a:t>2029</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a:effectLst/>
                        </a:rPr>
                        <a:t>2030</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b="1" dirty="0">
                          <a:solidFill>
                            <a:schemeClr val="bg1"/>
                          </a:solidFill>
                          <a:effectLst/>
                        </a:rPr>
                        <a:t>Totale</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extLst>
                  <a:ext uri="{0D108BD9-81ED-4DB2-BD59-A6C34878D82A}">
                    <a16:rowId xmlns:a16="http://schemas.microsoft.com/office/drawing/2014/main" val="3415332966"/>
                  </a:ext>
                </a:extLst>
              </a:tr>
              <a:tr h="518400">
                <a:tc>
                  <a:txBody>
                    <a:bodyPr/>
                    <a:lstStyle/>
                    <a:p>
                      <a:pPr marL="0" algn="ctr" defTabSz="914857" rtl="0" eaLnBrk="1" latinLnBrk="0" hangingPunct="1">
                        <a:lnSpc>
                          <a:spcPct val="107000"/>
                        </a:lnSpc>
                        <a:spcAft>
                          <a:spcPts val="600"/>
                        </a:spcAft>
                      </a:pPr>
                      <a:r>
                        <a:rPr lang="it-IT" sz="1100" b="1" kern="1200" dirty="0">
                          <a:solidFill>
                            <a:schemeClr val="dk1"/>
                          </a:solidFill>
                          <a:latin typeface="+mn-lt"/>
                          <a:ea typeface="+mn-ea"/>
                          <a:cs typeface="+mn-cs"/>
                        </a:rPr>
                        <a:t>Rinnovabili </a:t>
                      </a:r>
                      <a:br>
                        <a:rPr lang="it-IT" sz="1100" b="1" kern="1200" dirty="0">
                          <a:solidFill>
                            <a:schemeClr val="dk1"/>
                          </a:solidFill>
                          <a:latin typeface="+mn-lt"/>
                          <a:ea typeface="+mn-ea"/>
                          <a:cs typeface="+mn-cs"/>
                        </a:rPr>
                      </a:br>
                      <a:r>
                        <a:rPr lang="it-IT" sz="1100" b="1" kern="1200" dirty="0">
                          <a:solidFill>
                            <a:schemeClr val="dk1"/>
                          </a:solidFill>
                          <a:latin typeface="+mn-lt"/>
                          <a:ea typeface="+mn-ea"/>
                          <a:cs typeface="+mn-cs"/>
                        </a:rPr>
                        <a:t>[MtCO2]</a:t>
                      </a:r>
                    </a:p>
                  </a:txBody>
                  <a:tcPr marL="51435" marR="51435" marT="0" marB="0" anchor="ctr">
                    <a:solidFill>
                      <a:srgbClr val="D2DEEF"/>
                    </a:solidFill>
                  </a:tcPr>
                </a:tc>
                <a:tc>
                  <a:txBody>
                    <a:bodyPr/>
                    <a:lstStyle/>
                    <a:p>
                      <a:pPr algn="ctr">
                        <a:lnSpc>
                          <a:spcPct val="107000"/>
                        </a:lnSpc>
                        <a:spcAft>
                          <a:spcPts val="600"/>
                        </a:spcAft>
                      </a:pPr>
                      <a:r>
                        <a:rPr lang="it-IT" sz="1100" dirty="0">
                          <a:effectLst/>
                          <a:latin typeface="Calibri" panose="020F0502020204030204" pitchFamily="34" charset="0"/>
                          <a:ea typeface="Calibri" panose="020F0502020204030204" pitchFamily="34" charset="0"/>
                          <a:cs typeface="Arial" panose="020B0604020202020204" pitchFamily="34" charset="0"/>
                        </a:rPr>
                        <a:t>0,3</a:t>
                      </a:r>
                    </a:p>
                  </a:txBody>
                  <a:tcPr marL="51435" marR="51435" marT="0" marB="0" anchor="ctr"/>
                </a:tc>
                <a:tc>
                  <a:txBody>
                    <a:bodyPr/>
                    <a:lstStyle/>
                    <a:p>
                      <a:pPr algn="ctr">
                        <a:lnSpc>
                          <a:spcPct val="107000"/>
                        </a:lnSpc>
                        <a:spcAft>
                          <a:spcPts val="600"/>
                        </a:spcAft>
                      </a:pPr>
                      <a:r>
                        <a:rPr lang="it-IT" sz="1100" dirty="0">
                          <a:effectLst/>
                          <a:latin typeface="Calibri" panose="020F0502020204030204" pitchFamily="34" charset="0"/>
                          <a:ea typeface="Calibri" panose="020F0502020204030204" pitchFamily="34" charset="0"/>
                          <a:cs typeface="Arial" panose="020B0604020202020204" pitchFamily="34" charset="0"/>
                        </a:rPr>
                        <a:t>0,6</a:t>
                      </a:r>
                    </a:p>
                  </a:txBody>
                  <a:tcPr marL="51435" marR="51435" marT="0" marB="0" anchor="ctr"/>
                </a:tc>
                <a:tc>
                  <a:txBody>
                    <a:bodyPr/>
                    <a:lstStyle/>
                    <a:p>
                      <a:pPr algn="ctr">
                        <a:lnSpc>
                          <a:spcPct val="107000"/>
                        </a:lnSpc>
                        <a:spcAft>
                          <a:spcPts val="600"/>
                        </a:spcAft>
                      </a:pPr>
                      <a:r>
                        <a:rPr lang="it-IT" sz="1100" dirty="0">
                          <a:effectLst/>
                        </a:rPr>
                        <a:t>1</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2</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latin typeface="Calibri" panose="020F0502020204030204" pitchFamily="34" charset="0"/>
                          <a:ea typeface="Calibri" panose="020F0502020204030204" pitchFamily="34" charset="0"/>
                          <a:cs typeface="Arial" panose="020B0604020202020204" pitchFamily="34" charset="0"/>
                        </a:rPr>
                        <a:t>5</a:t>
                      </a:r>
                    </a:p>
                  </a:txBody>
                  <a:tcPr marL="51435" marR="51435" marT="0" marB="0" anchor="ctr"/>
                </a:tc>
                <a:tc>
                  <a:txBody>
                    <a:bodyPr/>
                    <a:lstStyle/>
                    <a:p>
                      <a:pPr algn="ctr">
                        <a:lnSpc>
                          <a:spcPct val="107000"/>
                        </a:lnSpc>
                        <a:spcAft>
                          <a:spcPts val="600"/>
                        </a:spcAft>
                      </a:pPr>
                      <a:r>
                        <a:rPr lang="it-IT" sz="1100" dirty="0">
                          <a:effectLst/>
                          <a:latin typeface="Calibri" panose="020F0502020204030204" pitchFamily="34" charset="0"/>
                          <a:ea typeface="Calibri" panose="020F0502020204030204" pitchFamily="34" charset="0"/>
                          <a:cs typeface="Arial" panose="020B0604020202020204" pitchFamily="34" charset="0"/>
                        </a:rPr>
                        <a:t>10</a:t>
                      </a:r>
                    </a:p>
                  </a:txBody>
                  <a:tcPr marL="51435" marR="51435" marT="0" marB="0" anchor="ctr"/>
                </a:tc>
                <a:tc>
                  <a:txBody>
                    <a:bodyPr/>
                    <a:lstStyle/>
                    <a:p>
                      <a:pPr algn="ctr">
                        <a:lnSpc>
                          <a:spcPct val="107000"/>
                        </a:lnSpc>
                        <a:spcAft>
                          <a:spcPts val="600"/>
                        </a:spcAft>
                      </a:pPr>
                      <a:r>
                        <a:rPr lang="it-IT" sz="1100" dirty="0">
                          <a:effectLst/>
                        </a:rPr>
                        <a:t>19</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39</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79</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b="1" dirty="0">
                          <a:solidFill>
                            <a:schemeClr val="bg1"/>
                          </a:solidFill>
                          <a:effectLst/>
                        </a:rPr>
                        <a:t>157</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extLst>
                  <a:ext uri="{0D108BD9-81ED-4DB2-BD59-A6C34878D82A}">
                    <a16:rowId xmlns:a16="http://schemas.microsoft.com/office/drawing/2014/main" val="1572368725"/>
                  </a:ext>
                </a:extLst>
              </a:tr>
              <a:tr h="518400">
                <a:tc>
                  <a:txBody>
                    <a:bodyPr/>
                    <a:lstStyle/>
                    <a:p>
                      <a:pPr marL="0" algn="ctr" defTabSz="914857" rtl="0" eaLnBrk="1" latinLnBrk="0" hangingPunct="1">
                        <a:lnSpc>
                          <a:spcPct val="107000"/>
                        </a:lnSpc>
                        <a:spcAft>
                          <a:spcPts val="600"/>
                        </a:spcAft>
                      </a:pPr>
                      <a:r>
                        <a:rPr lang="it-IT" sz="1100" b="1" kern="1200" dirty="0">
                          <a:solidFill>
                            <a:schemeClr val="dk1"/>
                          </a:solidFill>
                          <a:latin typeface="+mn-lt"/>
                          <a:ea typeface="+mn-ea"/>
                          <a:cs typeface="+mn-cs"/>
                        </a:rPr>
                        <a:t>Efficienza energetica [MtCO2]</a:t>
                      </a:r>
                    </a:p>
                  </a:txBody>
                  <a:tcPr marL="51435" marR="51435" marT="0" marB="0" anchor="ctr">
                    <a:solidFill>
                      <a:srgbClr val="EAEFF7"/>
                    </a:solidFill>
                  </a:tcPr>
                </a:tc>
                <a:tc>
                  <a:txBody>
                    <a:bodyPr/>
                    <a:lstStyle/>
                    <a:p>
                      <a:pPr algn="ctr">
                        <a:lnSpc>
                          <a:spcPct val="107000"/>
                        </a:lnSpc>
                        <a:spcAft>
                          <a:spcPts val="600"/>
                        </a:spcAft>
                      </a:pPr>
                      <a:r>
                        <a:rPr lang="it-IT" sz="1100" dirty="0">
                          <a:effectLst/>
                        </a:rPr>
                        <a:t>0,3   </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rgbClr val="EAEFF7"/>
                    </a:solidFill>
                  </a:tcPr>
                </a:tc>
                <a:tc>
                  <a:txBody>
                    <a:bodyPr/>
                    <a:lstStyle/>
                    <a:p>
                      <a:pPr algn="ctr">
                        <a:lnSpc>
                          <a:spcPct val="107000"/>
                        </a:lnSpc>
                        <a:spcAft>
                          <a:spcPts val="600"/>
                        </a:spcAft>
                      </a:pPr>
                      <a:r>
                        <a:rPr lang="it-IT" sz="1100" dirty="0">
                          <a:effectLst/>
                        </a:rPr>
                        <a:t>0,7   </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1   </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2</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5</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10</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21</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42</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84</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b="1" dirty="0">
                          <a:solidFill>
                            <a:schemeClr val="bg1"/>
                          </a:solidFill>
                          <a:effectLst/>
                        </a:rPr>
                        <a:t>167</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extLst>
                  <a:ext uri="{0D108BD9-81ED-4DB2-BD59-A6C34878D82A}">
                    <a16:rowId xmlns:a16="http://schemas.microsoft.com/office/drawing/2014/main" val="1690780946"/>
                  </a:ext>
                </a:extLst>
              </a:tr>
              <a:tr h="518400">
                <a:tc>
                  <a:txBody>
                    <a:bodyPr/>
                    <a:lstStyle/>
                    <a:p>
                      <a:pPr marL="0" algn="ctr" defTabSz="914857" rtl="0" eaLnBrk="1" latinLnBrk="0" hangingPunct="1">
                        <a:lnSpc>
                          <a:spcPct val="107000"/>
                        </a:lnSpc>
                        <a:spcAft>
                          <a:spcPts val="600"/>
                        </a:spcAft>
                      </a:pPr>
                      <a:r>
                        <a:rPr lang="it-IT" sz="1100" b="1" kern="1200" dirty="0">
                          <a:solidFill>
                            <a:schemeClr val="dk1"/>
                          </a:solidFill>
                          <a:latin typeface="+mn-lt"/>
                          <a:ea typeface="+mn-ea"/>
                          <a:cs typeface="+mn-cs"/>
                        </a:rPr>
                        <a:t>Mobilità </a:t>
                      </a:r>
                    </a:p>
                    <a:p>
                      <a:pPr marL="0" algn="ctr" defTabSz="914857" rtl="0" eaLnBrk="1" latinLnBrk="0" hangingPunct="1">
                        <a:lnSpc>
                          <a:spcPct val="107000"/>
                        </a:lnSpc>
                        <a:spcAft>
                          <a:spcPts val="600"/>
                        </a:spcAft>
                      </a:pPr>
                      <a:r>
                        <a:rPr lang="it-IT" sz="1100" b="1" kern="1200" dirty="0">
                          <a:solidFill>
                            <a:schemeClr val="dk1"/>
                          </a:solidFill>
                          <a:latin typeface="+mn-lt"/>
                          <a:ea typeface="+mn-ea"/>
                          <a:cs typeface="+mn-cs"/>
                        </a:rPr>
                        <a:t>[MtCO2]</a:t>
                      </a:r>
                    </a:p>
                  </a:txBody>
                  <a:tcPr marL="51435" marR="51435" marT="0" marB="0" anchor="ctr">
                    <a:solidFill>
                      <a:srgbClr val="D2DEEF"/>
                    </a:solidFill>
                  </a:tcPr>
                </a:tc>
                <a:tc>
                  <a:txBody>
                    <a:bodyPr/>
                    <a:lstStyle/>
                    <a:p>
                      <a:pPr algn="ctr">
                        <a:lnSpc>
                          <a:spcPct val="107000"/>
                        </a:lnSpc>
                        <a:spcAft>
                          <a:spcPts val="600"/>
                        </a:spcAft>
                      </a:pPr>
                      <a:r>
                        <a:rPr lang="it-IT" sz="1100">
                          <a:effectLst/>
                        </a:rPr>
                        <a:t>-</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latin typeface="Calibri" panose="020F0502020204030204" pitchFamily="34" charset="0"/>
                          <a:ea typeface="Calibri" panose="020F0502020204030204" pitchFamily="34" charset="0"/>
                          <a:cs typeface="Arial" panose="020B0604020202020204" pitchFamily="34" charset="0"/>
                        </a:rPr>
                        <a:t>0,6</a:t>
                      </a:r>
                    </a:p>
                  </a:txBody>
                  <a:tcPr marL="51435" marR="51435" marT="0" marB="0" anchor="ctr"/>
                </a:tc>
                <a:tc>
                  <a:txBody>
                    <a:bodyPr/>
                    <a:lstStyle/>
                    <a:p>
                      <a:pPr algn="ctr">
                        <a:lnSpc>
                          <a:spcPct val="107000"/>
                        </a:lnSpc>
                        <a:spcAft>
                          <a:spcPts val="600"/>
                        </a:spcAft>
                      </a:pPr>
                      <a:r>
                        <a:rPr lang="it-IT" sz="1100" dirty="0">
                          <a:effectLst/>
                        </a:rPr>
                        <a:t>1,3</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2,5</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5</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10</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20,5</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41</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rPr>
                        <a:t>82</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b="1" dirty="0">
                          <a:solidFill>
                            <a:schemeClr val="bg1"/>
                          </a:solidFill>
                          <a:effectLst/>
                        </a:rPr>
                        <a:t>163</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extLst>
                  <a:ext uri="{0D108BD9-81ED-4DB2-BD59-A6C34878D82A}">
                    <a16:rowId xmlns:a16="http://schemas.microsoft.com/office/drawing/2014/main" val="2537074600"/>
                  </a:ext>
                </a:extLst>
              </a:tr>
              <a:tr h="518400">
                <a:tc>
                  <a:txBody>
                    <a:bodyPr/>
                    <a:lstStyle/>
                    <a:p>
                      <a:pPr algn="ctr">
                        <a:lnSpc>
                          <a:spcPct val="107000"/>
                        </a:lnSpc>
                        <a:spcAft>
                          <a:spcPts val="600"/>
                        </a:spcAft>
                      </a:pPr>
                      <a:r>
                        <a:rPr lang="it-IT" sz="1100" b="1" dirty="0">
                          <a:solidFill>
                            <a:schemeClr val="bg1"/>
                          </a:solidFill>
                          <a:effectLst/>
                        </a:rPr>
                        <a:t>Totale </a:t>
                      </a:r>
                    </a:p>
                    <a:p>
                      <a:pPr algn="ctr">
                        <a:lnSpc>
                          <a:spcPct val="107000"/>
                        </a:lnSpc>
                        <a:spcAft>
                          <a:spcPts val="600"/>
                        </a:spcAft>
                      </a:pPr>
                      <a:r>
                        <a:rPr lang="it-IT" sz="1100" b="1" dirty="0">
                          <a:solidFill>
                            <a:schemeClr val="bg1"/>
                          </a:solidFill>
                          <a:effectLst/>
                        </a:rPr>
                        <a:t>[MtCO</a:t>
                      </a:r>
                      <a:r>
                        <a:rPr lang="it-IT" sz="1100" b="1" baseline="-25000" dirty="0">
                          <a:solidFill>
                            <a:schemeClr val="bg1"/>
                          </a:solidFill>
                          <a:effectLst/>
                        </a:rPr>
                        <a:t>2</a:t>
                      </a:r>
                      <a:r>
                        <a:rPr lang="it-IT" sz="1100" b="1" baseline="0" dirty="0">
                          <a:solidFill>
                            <a:schemeClr val="bg1"/>
                          </a:solidFill>
                          <a:effectLst/>
                        </a:rPr>
                        <a:t>]</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tc>
                  <a:txBody>
                    <a:bodyPr/>
                    <a:lstStyle/>
                    <a:p>
                      <a:pPr algn="ctr">
                        <a:lnSpc>
                          <a:spcPct val="107000"/>
                        </a:lnSpc>
                        <a:spcAft>
                          <a:spcPts val="600"/>
                        </a:spcAft>
                      </a:pPr>
                      <a:r>
                        <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0,6</a:t>
                      </a:r>
                    </a:p>
                  </a:txBody>
                  <a:tcPr marL="51435" marR="51435" marT="0" marB="0" anchor="ctr">
                    <a:solidFill>
                      <a:schemeClr val="accent5">
                        <a:lumMod val="75000"/>
                      </a:schemeClr>
                    </a:solidFill>
                  </a:tcPr>
                </a:tc>
                <a:tc>
                  <a:txBody>
                    <a:bodyPr/>
                    <a:lstStyle/>
                    <a:p>
                      <a:pPr algn="ctr">
                        <a:lnSpc>
                          <a:spcPct val="107000"/>
                        </a:lnSpc>
                        <a:spcAft>
                          <a:spcPts val="600"/>
                        </a:spcAft>
                      </a:pPr>
                      <a:r>
                        <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2</a:t>
                      </a:r>
                    </a:p>
                  </a:txBody>
                  <a:tcPr marL="51435" marR="51435" marT="0" marB="0" anchor="ctr">
                    <a:solidFill>
                      <a:schemeClr val="accent5">
                        <a:lumMod val="75000"/>
                      </a:schemeClr>
                    </a:solidFill>
                  </a:tcPr>
                </a:tc>
                <a:tc>
                  <a:txBody>
                    <a:bodyPr/>
                    <a:lstStyle/>
                    <a:p>
                      <a:pPr algn="ctr">
                        <a:lnSpc>
                          <a:spcPct val="107000"/>
                        </a:lnSpc>
                        <a:spcAft>
                          <a:spcPts val="600"/>
                        </a:spcAft>
                      </a:pPr>
                      <a:r>
                        <a:rPr lang="it-IT" sz="1100" b="1" dirty="0">
                          <a:solidFill>
                            <a:schemeClr val="bg1"/>
                          </a:solidFill>
                          <a:effectLst/>
                        </a:rPr>
                        <a:t>3</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tc>
                  <a:txBody>
                    <a:bodyPr/>
                    <a:lstStyle/>
                    <a:p>
                      <a:pPr algn="ctr">
                        <a:lnSpc>
                          <a:spcPct val="107000"/>
                        </a:lnSpc>
                        <a:spcAft>
                          <a:spcPts val="600"/>
                        </a:spcAft>
                      </a:pPr>
                      <a:r>
                        <a:rPr lang="it-IT" sz="1100" b="1" dirty="0">
                          <a:solidFill>
                            <a:schemeClr val="bg1"/>
                          </a:solidFill>
                          <a:effectLst/>
                        </a:rPr>
                        <a:t>7</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tc>
                  <a:txBody>
                    <a:bodyPr/>
                    <a:lstStyle/>
                    <a:p>
                      <a:pPr algn="ctr">
                        <a:lnSpc>
                          <a:spcPct val="107000"/>
                        </a:lnSpc>
                        <a:spcAft>
                          <a:spcPts val="600"/>
                        </a:spcAft>
                      </a:pPr>
                      <a:r>
                        <a:rPr lang="it-IT" sz="1100" b="1" dirty="0">
                          <a:solidFill>
                            <a:schemeClr val="bg1"/>
                          </a:solidFill>
                          <a:effectLst/>
                        </a:rPr>
                        <a:t>15</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tc>
                  <a:txBody>
                    <a:bodyPr/>
                    <a:lstStyle/>
                    <a:p>
                      <a:pPr algn="ctr">
                        <a:lnSpc>
                          <a:spcPct val="107000"/>
                        </a:lnSpc>
                        <a:spcAft>
                          <a:spcPts val="600"/>
                        </a:spcAft>
                      </a:pPr>
                      <a:r>
                        <a:rPr lang="it-IT" sz="1100" b="1" dirty="0">
                          <a:solidFill>
                            <a:schemeClr val="bg1"/>
                          </a:solidFill>
                          <a:effectLst/>
                        </a:rPr>
                        <a:t>30</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tc>
                  <a:txBody>
                    <a:bodyPr/>
                    <a:lstStyle/>
                    <a:p>
                      <a:pPr algn="ctr">
                        <a:lnSpc>
                          <a:spcPct val="107000"/>
                        </a:lnSpc>
                        <a:spcAft>
                          <a:spcPts val="600"/>
                        </a:spcAft>
                      </a:pPr>
                      <a:r>
                        <a:rPr lang="it-IT" sz="1100" b="1" dirty="0">
                          <a:solidFill>
                            <a:schemeClr val="bg1"/>
                          </a:solidFill>
                          <a:effectLst/>
                        </a:rPr>
                        <a:t>61</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tc>
                  <a:txBody>
                    <a:bodyPr/>
                    <a:lstStyle/>
                    <a:p>
                      <a:pPr algn="ctr">
                        <a:lnSpc>
                          <a:spcPct val="107000"/>
                        </a:lnSpc>
                        <a:spcAft>
                          <a:spcPts val="600"/>
                        </a:spcAft>
                      </a:pPr>
                      <a:r>
                        <a:rPr lang="it-IT" sz="1100" b="1" dirty="0">
                          <a:solidFill>
                            <a:schemeClr val="bg1"/>
                          </a:solidFill>
                          <a:effectLst/>
                        </a:rPr>
                        <a:t>122</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tc>
                  <a:txBody>
                    <a:bodyPr/>
                    <a:lstStyle/>
                    <a:p>
                      <a:pPr algn="ctr">
                        <a:lnSpc>
                          <a:spcPct val="107000"/>
                        </a:lnSpc>
                        <a:spcAft>
                          <a:spcPts val="600"/>
                        </a:spcAft>
                      </a:pPr>
                      <a:r>
                        <a:rPr lang="it-IT" sz="1100" b="1" dirty="0">
                          <a:solidFill>
                            <a:schemeClr val="bg1"/>
                          </a:solidFill>
                          <a:effectLst/>
                        </a:rPr>
                        <a:t>244</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tc>
                  <a:txBody>
                    <a:bodyPr/>
                    <a:lstStyle/>
                    <a:p>
                      <a:pPr algn="ctr">
                        <a:lnSpc>
                          <a:spcPct val="107000"/>
                        </a:lnSpc>
                        <a:spcAft>
                          <a:spcPts val="600"/>
                        </a:spcAft>
                      </a:pPr>
                      <a:r>
                        <a:rPr lang="it-IT" sz="1100" b="1" dirty="0">
                          <a:solidFill>
                            <a:schemeClr val="bg1"/>
                          </a:solidFill>
                          <a:effectLst/>
                        </a:rPr>
                        <a:t>488</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extLst>
                  <a:ext uri="{0D108BD9-81ED-4DB2-BD59-A6C34878D82A}">
                    <a16:rowId xmlns:a16="http://schemas.microsoft.com/office/drawing/2014/main" val="3283276017"/>
                  </a:ext>
                </a:extLst>
              </a:tr>
            </a:tbl>
          </a:graphicData>
        </a:graphic>
      </p:graphicFrame>
      <p:sp>
        <p:nvSpPr>
          <p:cNvPr id="5" name="Segnaposto contenuto 2">
            <a:extLst>
              <a:ext uri="{FF2B5EF4-FFF2-40B4-BE49-F238E27FC236}">
                <a16:creationId xmlns:a16="http://schemas.microsoft.com/office/drawing/2014/main" id="{6E4FB1C3-653B-4257-93D9-2A12F95A765C}"/>
              </a:ext>
            </a:extLst>
          </p:cNvPr>
          <p:cNvSpPr txBox="1">
            <a:spLocks/>
          </p:cNvSpPr>
          <p:nvPr/>
        </p:nvSpPr>
        <p:spPr>
          <a:xfrm>
            <a:off x="167800" y="643818"/>
            <a:ext cx="8243888" cy="832247"/>
          </a:xfrm>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endParaRPr lang="it-IT" sz="1050" dirty="0">
              <a:latin typeface="+mn-lt"/>
            </a:endParaRPr>
          </a:p>
          <a:p>
            <a:pPr algn="just"/>
            <a:r>
              <a:rPr lang="it-IT" sz="1050" dirty="0">
                <a:latin typeface="+mn-lt"/>
              </a:rPr>
              <a:t>La tabella seguente evidenzia l’andamento cumulato delle emissioni evitabili grazie alle misure del Piano, identificando di conseguenza il </a:t>
            </a:r>
            <a:r>
              <a:rPr lang="it-IT" sz="1050" b="1" dirty="0">
                <a:latin typeface="+mn-lt"/>
              </a:rPr>
              <a:t>numero di tonnellate di CO</a:t>
            </a:r>
            <a:r>
              <a:rPr lang="it-IT" sz="1050" b="1" baseline="-25000" dirty="0">
                <a:latin typeface="+mn-lt"/>
              </a:rPr>
              <a:t>2</a:t>
            </a:r>
            <a:r>
              <a:rPr lang="it-IT" sz="1050" b="1" dirty="0">
                <a:latin typeface="+mn-lt"/>
              </a:rPr>
              <a:t> equivalenti </a:t>
            </a:r>
            <a:r>
              <a:rPr lang="it-IT" sz="1050" dirty="0">
                <a:latin typeface="+mn-lt"/>
              </a:rPr>
              <a:t>evitabili negli scenari predisposti all’interno dello stesso.</a:t>
            </a:r>
          </a:p>
          <a:p>
            <a:pPr algn="just"/>
            <a:r>
              <a:rPr lang="it-IT" sz="1050" b="1" u="sng" dirty="0">
                <a:latin typeface="+mn-lt"/>
              </a:rPr>
              <a:t>Il risultato è coerente con quanto previsto dal modello di ottimizzazione e in linea con gli obiettivi del </a:t>
            </a:r>
            <a:r>
              <a:rPr lang="it-IT" sz="1050" b="1" u="sng" dirty="0" err="1">
                <a:latin typeface="+mn-lt"/>
              </a:rPr>
              <a:t>Fit</a:t>
            </a:r>
            <a:r>
              <a:rPr lang="it-IT" sz="1050" b="1" u="sng" dirty="0">
                <a:latin typeface="+mn-lt"/>
              </a:rPr>
              <a:t> for 55.</a:t>
            </a:r>
          </a:p>
        </p:txBody>
      </p:sp>
    </p:spTree>
    <p:extLst>
      <p:ext uri="{BB962C8B-B14F-4D97-AF65-F5344CB8AC3E}">
        <p14:creationId xmlns:p14="http://schemas.microsoft.com/office/powerpoint/2010/main" val="165501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9FBF8-9202-13ED-1855-201DDD448A3F}"/>
              </a:ext>
            </a:extLst>
          </p:cNvPr>
          <p:cNvSpPr>
            <a:spLocks noGrp="1"/>
          </p:cNvSpPr>
          <p:nvPr>
            <p:ph type="title"/>
          </p:nvPr>
        </p:nvSpPr>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Ricadute occupazionali dovute al Piano</a:t>
            </a:r>
          </a:p>
        </p:txBody>
      </p:sp>
      <p:sp>
        <p:nvSpPr>
          <p:cNvPr id="3" name="Segnaposto numero diapositiva 2">
            <a:extLst>
              <a:ext uri="{FF2B5EF4-FFF2-40B4-BE49-F238E27FC236}">
                <a16:creationId xmlns:a16="http://schemas.microsoft.com/office/drawing/2014/main" id="{5CC0518D-FD4F-5FE3-FBD5-AF041C69770D}"/>
              </a:ext>
            </a:extLst>
          </p:cNvPr>
          <p:cNvSpPr>
            <a:spLocks noGrp="1"/>
          </p:cNvSpPr>
          <p:nvPr>
            <p:ph type="sldNum" sz="quarter" idx="4"/>
          </p:nvPr>
        </p:nvSpPr>
        <p:spPr/>
        <p:txBody>
          <a:bodyPr/>
          <a:lstStyle>
            <a:defPPr>
              <a:defRPr lang="it-IT"/>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defTabSz="343072"/>
            <a:fld id="{47A51C41-FDE7-4966-AEF8-3928EB321B57}" type="slidenum">
              <a:rPr lang="it-IT" smtClean="0"/>
              <a:pPr defTabSz="343072"/>
              <a:t>21</a:t>
            </a:fld>
            <a:endParaRPr lang="it-IT" dirty="0"/>
          </a:p>
        </p:txBody>
      </p:sp>
      <p:graphicFrame>
        <p:nvGraphicFramePr>
          <p:cNvPr id="5" name="Tabella 5">
            <a:extLst>
              <a:ext uri="{FF2B5EF4-FFF2-40B4-BE49-F238E27FC236}">
                <a16:creationId xmlns:a16="http://schemas.microsoft.com/office/drawing/2014/main" id="{32259676-3EF3-8C61-4440-40D2989999FC}"/>
              </a:ext>
            </a:extLst>
          </p:cNvPr>
          <p:cNvGraphicFramePr>
            <a:graphicFrameLocks noGrp="1"/>
          </p:cNvGraphicFramePr>
          <p:nvPr/>
        </p:nvGraphicFramePr>
        <p:xfrm>
          <a:off x="1524000" y="1811476"/>
          <a:ext cx="6096000" cy="187003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202220454"/>
                    </a:ext>
                  </a:extLst>
                </a:gridCol>
                <a:gridCol w="3048000">
                  <a:extLst>
                    <a:ext uri="{9D8B030D-6E8A-4147-A177-3AD203B41FA5}">
                      <a16:colId xmlns:a16="http://schemas.microsoft.com/office/drawing/2014/main" val="1634674053"/>
                    </a:ext>
                  </a:extLst>
                </a:gridCol>
              </a:tblGrid>
              <a:tr h="366544">
                <a:tc>
                  <a:txBody>
                    <a:bodyPr/>
                    <a:lstStyle/>
                    <a:p>
                      <a:pPr algn="ctr"/>
                      <a:r>
                        <a:rPr lang="it-IT" sz="1100" dirty="0"/>
                        <a:t>Settore di intervento</a:t>
                      </a:r>
                    </a:p>
                  </a:txBody>
                  <a:tcPr marL="68580" marR="68580" marT="34290" marB="34290" anchor="ctr"/>
                </a:tc>
                <a:tc>
                  <a:txBody>
                    <a:bodyPr/>
                    <a:lstStyle/>
                    <a:p>
                      <a:pPr algn="ctr"/>
                      <a:r>
                        <a:rPr lang="it-IT" sz="1100" dirty="0"/>
                        <a:t>Ricadute occupazionali (Unità di Lavoro aggiuntive)</a:t>
                      </a:r>
                    </a:p>
                  </a:txBody>
                  <a:tcPr marL="68580" marR="68580" marT="34290" marB="34290" anchor="ctr"/>
                </a:tc>
                <a:extLst>
                  <a:ext uri="{0D108BD9-81ED-4DB2-BD59-A6C34878D82A}">
                    <a16:rowId xmlns:a16="http://schemas.microsoft.com/office/drawing/2014/main" val="4136506147"/>
                  </a:ext>
                </a:extLst>
              </a:tr>
              <a:tr h="366544">
                <a:tc>
                  <a:txBody>
                    <a:bodyPr/>
                    <a:lstStyle/>
                    <a:p>
                      <a:pPr algn="ctr"/>
                      <a:r>
                        <a:rPr lang="it-IT" sz="1100" b="1" dirty="0"/>
                        <a:t>Rinnovabili</a:t>
                      </a:r>
                    </a:p>
                  </a:txBody>
                  <a:tcPr marL="68580" marR="68580" marT="34290" marB="34290" anchor="ctr"/>
                </a:tc>
                <a:tc>
                  <a:txBody>
                    <a:bodyPr/>
                    <a:lstStyle/>
                    <a:p>
                      <a:pPr algn="ctr"/>
                      <a:r>
                        <a:rPr lang="it-IT" sz="1100" b="1" dirty="0"/>
                        <a:t>+ 45.352</a:t>
                      </a:r>
                    </a:p>
                  </a:txBody>
                  <a:tcPr marL="68580" marR="68580" marT="34290" marB="34290" anchor="ctr"/>
                </a:tc>
                <a:extLst>
                  <a:ext uri="{0D108BD9-81ED-4DB2-BD59-A6C34878D82A}">
                    <a16:rowId xmlns:a16="http://schemas.microsoft.com/office/drawing/2014/main" val="135410010"/>
                  </a:ext>
                </a:extLst>
              </a:tr>
              <a:tr h="366544">
                <a:tc>
                  <a:txBody>
                    <a:bodyPr/>
                    <a:lstStyle/>
                    <a:p>
                      <a:pPr algn="ctr"/>
                      <a:r>
                        <a:rPr lang="it-IT" sz="1100" b="1" dirty="0"/>
                        <a:t>Efficienza energetica</a:t>
                      </a:r>
                    </a:p>
                  </a:txBody>
                  <a:tcPr marL="68580" marR="68580" marT="34290" marB="34290" anchor="ctr"/>
                </a:tc>
                <a:tc>
                  <a:txBody>
                    <a:bodyPr/>
                    <a:lstStyle/>
                    <a:p>
                      <a:pPr algn="ctr"/>
                      <a:r>
                        <a:rPr lang="it-IT" sz="1100" b="1" dirty="0"/>
                        <a:t>+ 94.258</a:t>
                      </a:r>
                    </a:p>
                  </a:txBody>
                  <a:tcPr marL="68580" marR="68580" marT="34290" marB="34290" anchor="ctr"/>
                </a:tc>
                <a:extLst>
                  <a:ext uri="{0D108BD9-81ED-4DB2-BD59-A6C34878D82A}">
                    <a16:rowId xmlns:a16="http://schemas.microsoft.com/office/drawing/2014/main" val="2675341680"/>
                  </a:ext>
                </a:extLst>
              </a:tr>
              <a:tr h="366544">
                <a:tc>
                  <a:txBody>
                    <a:bodyPr/>
                    <a:lstStyle/>
                    <a:p>
                      <a:pPr algn="ctr"/>
                      <a:r>
                        <a:rPr lang="it-IT" sz="1100" b="1" dirty="0"/>
                        <a:t>Mobilità*</a:t>
                      </a:r>
                    </a:p>
                  </a:txBody>
                  <a:tcPr marL="68580" marR="68580" marT="34290" marB="34290" anchor="ctr"/>
                </a:tc>
                <a:tc>
                  <a:txBody>
                    <a:bodyPr/>
                    <a:lstStyle/>
                    <a:p>
                      <a:pPr algn="ctr"/>
                      <a:r>
                        <a:rPr lang="it-IT" sz="1100" b="1" dirty="0"/>
                        <a:t>+ 2.750</a:t>
                      </a:r>
                    </a:p>
                  </a:txBody>
                  <a:tcPr marL="68580" marR="68580" marT="34290" marB="34290" anchor="ctr"/>
                </a:tc>
                <a:extLst>
                  <a:ext uri="{0D108BD9-81ED-4DB2-BD59-A6C34878D82A}">
                    <a16:rowId xmlns:a16="http://schemas.microsoft.com/office/drawing/2014/main" val="2840292513"/>
                  </a:ext>
                </a:extLst>
              </a:tr>
              <a:tr h="366544">
                <a:tc>
                  <a:txBody>
                    <a:bodyPr/>
                    <a:lstStyle/>
                    <a:p>
                      <a:pPr algn="ctr"/>
                      <a:r>
                        <a:rPr lang="it-IT" sz="1100" b="1" dirty="0">
                          <a:solidFill>
                            <a:schemeClr val="bg1"/>
                          </a:solidFill>
                        </a:rPr>
                        <a:t>Totale</a:t>
                      </a:r>
                    </a:p>
                  </a:txBody>
                  <a:tcPr marL="68580" marR="68580" marT="34290" marB="34290" anchor="ctr">
                    <a:solidFill>
                      <a:srgbClr val="2F5597"/>
                    </a:solidFill>
                  </a:tcPr>
                </a:tc>
                <a:tc>
                  <a:txBody>
                    <a:bodyPr/>
                    <a:lstStyle/>
                    <a:p>
                      <a:pPr algn="ctr"/>
                      <a:r>
                        <a:rPr lang="it-IT" sz="1100" b="1" dirty="0">
                          <a:solidFill>
                            <a:schemeClr val="bg1"/>
                          </a:solidFill>
                        </a:rPr>
                        <a:t>+ 142.360</a:t>
                      </a:r>
                    </a:p>
                  </a:txBody>
                  <a:tcPr marL="68580" marR="68580" marT="34290" marB="34290" anchor="ctr">
                    <a:solidFill>
                      <a:srgbClr val="2F5597"/>
                    </a:solidFill>
                  </a:tcPr>
                </a:tc>
                <a:extLst>
                  <a:ext uri="{0D108BD9-81ED-4DB2-BD59-A6C34878D82A}">
                    <a16:rowId xmlns:a16="http://schemas.microsoft.com/office/drawing/2014/main" val="2648980777"/>
                  </a:ext>
                </a:extLst>
              </a:tr>
            </a:tbl>
          </a:graphicData>
        </a:graphic>
      </p:graphicFrame>
      <p:sp>
        <p:nvSpPr>
          <p:cNvPr id="6" name="CasellaDiTesto 5">
            <a:extLst>
              <a:ext uri="{FF2B5EF4-FFF2-40B4-BE49-F238E27FC236}">
                <a16:creationId xmlns:a16="http://schemas.microsoft.com/office/drawing/2014/main" id="{88D98F70-73F9-4B3C-B7C2-EDA6A0ECBB4C}"/>
              </a:ext>
            </a:extLst>
          </p:cNvPr>
          <p:cNvSpPr txBox="1"/>
          <p:nvPr/>
        </p:nvSpPr>
        <p:spPr>
          <a:xfrm>
            <a:off x="1677880" y="4467688"/>
            <a:ext cx="6567825" cy="346249"/>
          </a:xfrm>
          <a:prstGeom prst="rect">
            <a:avLst/>
          </a:prstGeom>
          <a:noFill/>
        </p:spPr>
        <p:txBody>
          <a:bodyPr wrap="square" rtlCol="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sz="825" i="1" dirty="0"/>
              <a:t>*il valore riportato rispecchia le ricadute per l’infrastruttura di ricarica, in quanto il saldo occupazionale relativo ai veicoli è nullo. Tale evenienza si deve alla riconversione del parco circolante dai carburanti tradizionali a quelli alternativi, che non richiede nuove Unità di Lavoro.</a:t>
            </a:r>
          </a:p>
        </p:txBody>
      </p:sp>
      <p:sp>
        <p:nvSpPr>
          <p:cNvPr id="7" name="Segnaposto contenuto 2">
            <a:extLst>
              <a:ext uri="{FF2B5EF4-FFF2-40B4-BE49-F238E27FC236}">
                <a16:creationId xmlns:a16="http://schemas.microsoft.com/office/drawing/2014/main" id="{163ED89C-0232-40CC-BB46-DA79ECD2A4E2}"/>
              </a:ext>
            </a:extLst>
          </p:cNvPr>
          <p:cNvSpPr txBox="1">
            <a:spLocks/>
          </p:cNvSpPr>
          <p:nvPr/>
        </p:nvSpPr>
        <p:spPr>
          <a:xfrm>
            <a:off x="167800" y="807364"/>
            <a:ext cx="8243888" cy="832247"/>
          </a:xfrm>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endParaRPr lang="it-IT" sz="1050" dirty="0">
              <a:latin typeface="+mn-lt"/>
            </a:endParaRPr>
          </a:p>
          <a:p>
            <a:pPr algn="just"/>
            <a:r>
              <a:rPr lang="it-IT" sz="1050" dirty="0">
                <a:latin typeface="+mn-lt"/>
              </a:rPr>
              <a:t>Infine, vengono presentate di seguito le </a:t>
            </a:r>
            <a:r>
              <a:rPr lang="it-IT" sz="1050" b="1" dirty="0">
                <a:latin typeface="+mn-lt"/>
              </a:rPr>
              <a:t>ricadute occupazionali complessive </a:t>
            </a:r>
            <a:r>
              <a:rPr lang="it-IT" sz="1050" dirty="0">
                <a:latin typeface="+mn-lt"/>
              </a:rPr>
              <a:t>in termini di Unità di Lavoro aggiuntive nel corso del periodo 2022-2030 come conseguenza dell’attuazione delle misure del Piano e in ottemperanza con gli obiettivi di riduzione delle emissioni al 2030.</a:t>
            </a:r>
          </a:p>
          <a:p>
            <a:pPr algn="just"/>
            <a:r>
              <a:rPr lang="it-IT" sz="1050" b="1" u="sng" dirty="0">
                <a:latin typeface="+mn-lt"/>
              </a:rPr>
              <a:t>L’effetto complessivo è quindi stimabile in una crescita di circa il 4% degli occupati in Lombardia</a:t>
            </a:r>
          </a:p>
        </p:txBody>
      </p:sp>
    </p:spTree>
    <p:extLst>
      <p:ext uri="{BB962C8B-B14F-4D97-AF65-F5344CB8AC3E}">
        <p14:creationId xmlns:p14="http://schemas.microsoft.com/office/powerpoint/2010/main" val="2272394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A66D49-214B-B612-A4E5-B6E7F087A506}"/>
              </a:ext>
            </a:extLst>
          </p:cNvPr>
          <p:cNvSpPr>
            <a:spLocks noGrp="1"/>
          </p:cNvSpPr>
          <p:nvPr>
            <p:ph type="title"/>
          </p:nvPr>
        </p:nvSpPr>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Investimenti «pubblici» richiesti per il Piano</a:t>
            </a:r>
          </a:p>
        </p:txBody>
      </p:sp>
      <p:sp>
        <p:nvSpPr>
          <p:cNvPr id="3" name="Segnaposto numero diapositiva 2">
            <a:extLst>
              <a:ext uri="{FF2B5EF4-FFF2-40B4-BE49-F238E27FC236}">
                <a16:creationId xmlns:a16="http://schemas.microsoft.com/office/drawing/2014/main" id="{99DCC659-5A1E-6E8E-332D-7F56C3654B91}"/>
              </a:ext>
            </a:extLst>
          </p:cNvPr>
          <p:cNvSpPr>
            <a:spLocks noGrp="1"/>
          </p:cNvSpPr>
          <p:nvPr>
            <p:ph type="sldNum" sz="quarter" idx="4"/>
          </p:nvPr>
        </p:nvSpPr>
        <p:spPr/>
        <p:txBody>
          <a:bodyPr/>
          <a:lstStyle>
            <a:defPPr>
              <a:defRPr lang="it-IT"/>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defTabSz="343072"/>
            <a:fld id="{47A51C41-FDE7-4966-AEF8-3928EB321B57}" type="slidenum">
              <a:rPr lang="it-IT" smtClean="0"/>
              <a:pPr defTabSz="343072"/>
              <a:t>22</a:t>
            </a:fld>
            <a:endParaRPr lang="it-IT" dirty="0"/>
          </a:p>
        </p:txBody>
      </p:sp>
      <p:graphicFrame>
        <p:nvGraphicFramePr>
          <p:cNvPr id="4" name="Tabella 4">
            <a:extLst>
              <a:ext uri="{FF2B5EF4-FFF2-40B4-BE49-F238E27FC236}">
                <a16:creationId xmlns:a16="http://schemas.microsoft.com/office/drawing/2014/main" id="{325F63DE-1FF9-9EB8-4ABE-0E241C4000CB}"/>
              </a:ext>
            </a:extLst>
          </p:cNvPr>
          <p:cNvGraphicFramePr>
            <a:graphicFrameLocks noGrp="1"/>
          </p:cNvGraphicFramePr>
          <p:nvPr/>
        </p:nvGraphicFramePr>
        <p:xfrm>
          <a:off x="791998" y="1923428"/>
          <a:ext cx="7560003" cy="2160000"/>
        </p:xfrm>
        <a:graphic>
          <a:graphicData uri="http://schemas.openxmlformats.org/drawingml/2006/table">
            <a:tbl>
              <a:tblPr firstRow="1" bandRow="1">
                <a:tableStyleId>{5C22544A-7EE6-4342-B048-85BDC9FD1C3A}</a:tableStyleId>
              </a:tblPr>
              <a:tblGrid>
                <a:gridCol w="1546933">
                  <a:extLst>
                    <a:ext uri="{9D8B030D-6E8A-4147-A177-3AD203B41FA5}">
                      <a16:colId xmlns:a16="http://schemas.microsoft.com/office/drawing/2014/main" val="2758685438"/>
                    </a:ext>
                  </a:extLst>
                </a:gridCol>
                <a:gridCol w="601307">
                  <a:extLst>
                    <a:ext uri="{9D8B030D-6E8A-4147-A177-3AD203B41FA5}">
                      <a16:colId xmlns:a16="http://schemas.microsoft.com/office/drawing/2014/main" val="3351501013"/>
                    </a:ext>
                  </a:extLst>
                </a:gridCol>
                <a:gridCol w="601307">
                  <a:extLst>
                    <a:ext uri="{9D8B030D-6E8A-4147-A177-3AD203B41FA5}">
                      <a16:colId xmlns:a16="http://schemas.microsoft.com/office/drawing/2014/main" val="913418270"/>
                    </a:ext>
                  </a:extLst>
                </a:gridCol>
                <a:gridCol w="601307">
                  <a:extLst>
                    <a:ext uri="{9D8B030D-6E8A-4147-A177-3AD203B41FA5}">
                      <a16:colId xmlns:a16="http://schemas.microsoft.com/office/drawing/2014/main" val="996416825"/>
                    </a:ext>
                  </a:extLst>
                </a:gridCol>
                <a:gridCol w="601307">
                  <a:extLst>
                    <a:ext uri="{9D8B030D-6E8A-4147-A177-3AD203B41FA5}">
                      <a16:colId xmlns:a16="http://schemas.microsoft.com/office/drawing/2014/main" val="4043038200"/>
                    </a:ext>
                  </a:extLst>
                </a:gridCol>
                <a:gridCol w="601307">
                  <a:extLst>
                    <a:ext uri="{9D8B030D-6E8A-4147-A177-3AD203B41FA5}">
                      <a16:colId xmlns:a16="http://schemas.microsoft.com/office/drawing/2014/main" val="735464420"/>
                    </a:ext>
                  </a:extLst>
                </a:gridCol>
                <a:gridCol w="601307">
                  <a:extLst>
                    <a:ext uri="{9D8B030D-6E8A-4147-A177-3AD203B41FA5}">
                      <a16:colId xmlns:a16="http://schemas.microsoft.com/office/drawing/2014/main" val="3936832373"/>
                    </a:ext>
                  </a:extLst>
                </a:gridCol>
                <a:gridCol w="601307">
                  <a:extLst>
                    <a:ext uri="{9D8B030D-6E8A-4147-A177-3AD203B41FA5}">
                      <a16:colId xmlns:a16="http://schemas.microsoft.com/office/drawing/2014/main" val="1226392684"/>
                    </a:ext>
                  </a:extLst>
                </a:gridCol>
                <a:gridCol w="601307">
                  <a:extLst>
                    <a:ext uri="{9D8B030D-6E8A-4147-A177-3AD203B41FA5}">
                      <a16:colId xmlns:a16="http://schemas.microsoft.com/office/drawing/2014/main" val="809549618"/>
                    </a:ext>
                  </a:extLst>
                </a:gridCol>
                <a:gridCol w="601307">
                  <a:extLst>
                    <a:ext uri="{9D8B030D-6E8A-4147-A177-3AD203B41FA5}">
                      <a16:colId xmlns:a16="http://schemas.microsoft.com/office/drawing/2014/main" val="3436898465"/>
                    </a:ext>
                  </a:extLst>
                </a:gridCol>
                <a:gridCol w="601307">
                  <a:extLst>
                    <a:ext uri="{9D8B030D-6E8A-4147-A177-3AD203B41FA5}">
                      <a16:colId xmlns:a16="http://schemas.microsoft.com/office/drawing/2014/main" val="4239432979"/>
                    </a:ext>
                  </a:extLst>
                </a:gridCol>
              </a:tblGrid>
              <a:tr h="432000">
                <a:tc>
                  <a:txBody>
                    <a:bodyPr/>
                    <a:lstStyle/>
                    <a:p>
                      <a:pPr algn="ctr"/>
                      <a:endParaRPr lang="it-IT" sz="1100" dirty="0"/>
                    </a:p>
                  </a:txBody>
                  <a:tcPr marL="68580" marR="68580" marT="34290" marB="34290" anchor="ctr"/>
                </a:tc>
                <a:tc>
                  <a:txBody>
                    <a:bodyPr/>
                    <a:lstStyle/>
                    <a:p>
                      <a:pPr algn="ctr"/>
                      <a:r>
                        <a:rPr lang="it-IT" sz="1100" dirty="0"/>
                        <a:t>2022</a:t>
                      </a:r>
                    </a:p>
                  </a:txBody>
                  <a:tcPr marL="68580" marR="68580" marT="34290" marB="34290" anchor="ctr"/>
                </a:tc>
                <a:tc>
                  <a:txBody>
                    <a:bodyPr/>
                    <a:lstStyle/>
                    <a:p>
                      <a:pPr algn="ctr"/>
                      <a:r>
                        <a:rPr lang="it-IT" sz="1100" dirty="0"/>
                        <a:t>2023</a:t>
                      </a:r>
                    </a:p>
                  </a:txBody>
                  <a:tcPr marL="68580" marR="68580" marT="34290" marB="34290" anchor="ctr"/>
                </a:tc>
                <a:tc>
                  <a:txBody>
                    <a:bodyPr/>
                    <a:lstStyle/>
                    <a:p>
                      <a:pPr algn="ctr"/>
                      <a:r>
                        <a:rPr lang="it-IT" sz="1100" dirty="0"/>
                        <a:t>2024</a:t>
                      </a:r>
                    </a:p>
                  </a:txBody>
                  <a:tcPr marL="68580" marR="68580" marT="34290" marB="34290" anchor="ctr"/>
                </a:tc>
                <a:tc>
                  <a:txBody>
                    <a:bodyPr/>
                    <a:lstStyle/>
                    <a:p>
                      <a:pPr algn="ctr"/>
                      <a:r>
                        <a:rPr lang="it-IT" sz="1100" dirty="0"/>
                        <a:t>2025</a:t>
                      </a:r>
                    </a:p>
                  </a:txBody>
                  <a:tcPr marL="68580" marR="68580" marT="34290" marB="34290" anchor="ctr"/>
                </a:tc>
                <a:tc>
                  <a:txBody>
                    <a:bodyPr/>
                    <a:lstStyle/>
                    <a:p>
                      <a:pPr algn="ctr"/>
                      <a:r>
                        <a:rPr lang="it-IT" sz="1100" dirty="0"/>
                        <a:t>2026</a:t>
                      </a:r>
                    </a:p>
                  </a:txBody>
                  <a:tcPr marL="68580" marR="68580" marT="34290" marB="34290" anchor="ctr"/>
                </a:tc>
                <a:tc>
                  <a:txBody>
                    <a:bodyPr/>
                    <a:lstStyle/>
                    <a:p>
                      <a:pPr algn="ctr"/>
                      <a:r>
                        <a:rPr lang="it-IT" sz="1100" dirty="0"/>
                        <a:t>2027</a:t>
                      </a:r>
                    </a:p>
                  </a:txBody>
                  <a:tcPr marL="68580" marR="68580" marT="34290" marB="34290" anchor="ctr"/>
                </a:tc>
                <a:tc>
                  <a:txBody>
                    <a:bodyPr/>
                    <a:lstStyle/>
                    <a:p>
                      <a:pPr algn="ctr"/>
                      <a:r>
                        <a:rPr lang="it-IT" sz="1100" dirty="0"/>
                        <a:t>2028</a:t>
                      </a:r>
                    </a:p>
                  </a:txBody>
                  <a:tcPr marL="68580" marR="68580" marT="34290" marB="34290" anchor="ctr"/>
                </a:tc>
                <a:tc>
                  <a:txBody>
                    <a:bodyPr/>
                    <a:lstStyle/>
                    <a:p>
                      <a:pPr algn="ctr"/>
                      <a:r>
                        <a:rPr lang="it-IT" sz="1100" dirty="0"/>
                        <a:t>2029</a:t>
                      </a:r>
                    </a:p>
                  </a:txBody>
                  <a:tcPr marL="68580" marR="68580" marT="34290" marB="34290" anchor="ctr"/>
                </a:tc>
                <a:tc>
                  <a:txBody>
                    <a:bodyPr/>
                    <a:lstStyle/>
                    <a:p>
                      <a:pPr algn="ctr"/>
                      <a:r>
                        <a:rPr lang="it-IT" sz="1100" dirty="0"/>
                        <a:t>2030</a:t>
                      </a:r>
                    </a:p>
                  </a:txBody>
                  <a:tcPr marL="68580" marR="68580" marT="34290" marB="34290" anchor="ctr"/>
                </a:tc>
                <a:tc>
                  <a:txBody>
                    <a:bodyPr/>
                    <a:lstStyle/>
                    <a:p>
                      <a:pPr algn="ctr"/>
                      <a:r>
                        <a:rPr lang="it-IT" sz="1100" b="1" dirty="0">
                          <a:solidFill>
                            <a:schemeClr val="bg1"/>
                          </a:solidFill>
                        </a:rPr>
                        <a:t>Totale</a:t>
                      </a:r>
                    </a:p>
                  </a:txBody>
                  <a:tcPr marL="68580" marR="68580" marT="34290" marB="34290" anchor="ctr">
                    <a:solidFill>
                      <a:schemeClr val="accent5">
                        <a:lumMod val="75000"/>
                      </a:schemeClr>
                    </a:solidFill>
                  </a:tcPr>
                </a:tc>
                <a:extLst>
                  <a:ext uri="{0D108BD9-81ED-4DB2-BD59-A6C34878D82A}">
                    <a16:rowId xmlns:a16="http://schemas.microsoft.com/office/drawing/2014/main" val="187761853"/>
                  </a:ext>
                </a:extLst>
              </a:tr>
              <a:tr h="432000">
                <a:tc>
                  <a:txBody>
                    <a:bodyPr/>
                    <a:lstStyle/>
                    <a:p>
                      <a:pPr algn="ctr"/>
                      <a:r>
                        <a:rPr lang="it-IT" sz="1100" b="1" dirty="0"/>
                        <a:t>Rinnovabili </a:t>
                      </a:r>
                    </a:p>
                    <a:p>
                      <a:pPr algn="ctr"/>
                      <a:r>
                        <a:rPr lang="it-IT" sz="1100" b="0" dirty="0"/>
                        <a:t>[mln €]</a:t>
                      </a:r>
                    </a:p>
                  </a:txBody>
                  <a:tcPr marL="68580" marR="68580" marT="34290" marB="34290" anchor="ctr"/>
                </a:tc>
                <a:tc>
                  <a:txBody>
                    <a:bodyPr/>
                    <a:lstStyle/>
                    <a:p>
                      <a:pPr algn="ctr" fontAlgn="b"/>
                      <a:r>
                        <a:rPr lang="it-IT" sz="1100" kern="1200" dirty="0">
                          <a:solidFill>
                            <a:schemeClr val="dk1"/>
                          </a:solidFill>
                          <a:latin typeface="+mn-lt"/>
                          <a:ea typeface="+mn-ea"/>
                          <a:cs typeface="+mn-cs"/>
                        </a:rPr>
                        <a:t>115,6</a:t>
                      </a:r>
                    </a:p>
                  </a:txBody>
                  <a:tcPr marL="5715" marR="5715" marT="5715" marB="0" anchor="ctr"/>
                </a:tc>
                <a:tc>
                  <a:txBody>
                    <a:bodyPr/>
                    <a:lstStyle/>
                    <a:p>
                      <a:pPr algn="ctr" fontAlgn="b"/>
                      <a:r>
                        <a:rPr lang="it-IT" sz="1100" kern="1200" dirty="0">
                          <a:solidFill>
                            <a:schemeClr val="dk1"/>
                          </a:solidFill>
                          <a:latin typeface="+mn-lt"/>
                          <a:ea typeface="+mn-ea"/>
                          <a:cs typeface="+mn-cs"/>
                        </a:rPr>
                        <a:t>115,6</a:t>
                      </a:r>
                    </a:p>
                  </a:txBody>
                  <a:tcPr marL="5715" marR="5715" marT="5715" marB="0" anchor="ctr">
                    <a:solidFill>
                      <a:srgbClr val="D2DEEF"/>
                    </a:solidFill>
                  </a:tcPr>
                </a:tc>
                <a:tc>
                  <a:txBody>
                    <a:bodyPr/>
                    <a:lstStyle/>
                    <a:p>
                      <a:pPr algn="ctr" fontAlgn="b"/>
                      <a:r>
                        <a:rPr lang="it-IT" sz="1100" kern="1200" dirty="0">
                          <a:solidFill>
                            <a:schemeClr val="dk1"/>
                          </a:solidFill>
                          <a:latin typeface="+mn-lt"/>
                          <a:ea typeface="+mn-ea"/>
                          <a:cs typeface="+mn-cs"/>
                        </a:rPr>
                        <a:t>115,6</a:t>
                      </a:r>
                    </a:p>
                  </a:txBody>
                  <a:tcPr marL="5715" marR="5715" marT="5715" marB="0" anchor="ctr">
                    <a:solidFill>
                      <a:srgbClr val="D2DEEF"/>
                    </a:solidFill>
                  </a:tcPr>
                </a:tc>
                <a:tc>
                  <a:txBody>
                    <a:bodyPr/>
                    <a:lstStyle/>
                    <a:p>
                      <a:pPr algn="ctr" fontAlgn="b"/>
                      <a:r>
                        <a:rPr lang="it-IT" sz="1100" kern="1200" dirty="0">
                          <a:solidFill>
                            <a:schemeClr val="dk1"/>
                          </a:solidFill>
                          <a:latin typeface="+mn-lt"/>
                          <a:ea typeface="+mn-ea"/>
                          <a:cs typeface="+mn-cs"/>
                        </a:rPr>
                        <a:t>317,8</a:t>
                      </a:r>
                    </a:p>
                  </a:txBody>
                  <a:tcPr marL="5715" marR="5715" marT="5715" marB="0" anchor="ctr">
                    <a:solidFill>
                      <a:srgbClr val="D2DEEF"/>
                    </a:solidFill>
                  </a:tcPr>
                </a:tc>
                <a:tc>
                  <a:txBody>
                    <a:bodyPr/>
                    <a:lstStyle/>
                    <a:p>
                      <a:pPr algn="ctr" fontAlgn="b"/>
                      <a:r>
                        <a:rPr lang="it-IT" sz="1100" kern="1200" dirty="0">
                          <a:solidFill>
                            <a:schemeClr val="dk1"/>
                          </a:solidFill>
                          <a:latin typeface="+mn-lt"/>
                          <a:ea typeface="+mn-ea"/>
                          <a:cs typeface="+mn-cs"/>
                        </a:rPr>
                        <a:t>317,8</a:t>
                      </a:r>
                    </a:p>
                  </a:txBody>
                  <a:tcPr marL="5715" marR="5715" marT="5715" marB="0" anchor="ctr">
                    <a:solidFill>
                      <a:srgbClr val="D2DEEF"/>
                    </a:solidFill>
                  </a:tcPr>
                </a:tc>
                <a:tc>
                  <a:txBody>
                    <a:bodyPr/>
                    <a:lstStyle/>
                    <a:p>
                      <a:pPr algn="ctr" fontAlgn="b"/>
                      <a:r>
                        <a:rPr lang="it-IT" sz="1100" kern="1200" dirty="0">
                          <a:solidFill>
                            <a:schemeClr val="dk1"/>
                          </a:solidFill>
                          <a:latin typeface="+mn-lt"/>
                          <a:ea typeface="+mn-ea"/>
                          <a:cs typeface="+mn-cs"/>
                        </a:rPr>
                        <a:t>317,8</a:t>
                      </a:r>
                    </a:p>
                  </a:txBody>
                  <a:tcPr marL="5715" marR="5715" marT="5715" marB="0" anchor="ctr">
                    <a:solidFill>
                      <a:srgbClr val="D2DEEF"/>
                    </a:solidFill>
                  </a:tcPr>
                </a:tc>
                <a:tc>
                  <a:txBody>
                    <a:bodyPr/>
                    <a:lstStyle/>
                    <a:p>
                      <a:pPr algn="ctr" fontAlgn="b"/>
                      <a:r>
                        <a:rPr lang="it-IT" sz="1100" kern="1200" dirty="0">
                          <a:solidFill>
                            <a:schemeClr val="dk1"/>
                          </a:solidFill>
                          <a:latin typeface="+mn-lt"/>
                          <a:ea typeface="+mn-ea"/>
                          <a:cs typeface="+mn-cs"/>
                        </a:rPr>
                        <a:t>317,8</a:t>
                      </a:r>
                    </a:p>
                  </a:txBody>
                  <a:tcPr marL="5715" marR="5715" marT="5715" marB="0" anchor="ctr">
                    <a:solidFill>
                      <a:srgbClr val="D2DEEF"/>
                    </a:solidFill>
                  </a:tcPr>
                </a:tc>
                <a:tc>
                  <a:txBody>
                    <a:bodyPr/>
                    <a:lstStyle/>
                    <a:p>
                      <a:pPr algn="ctr" fontAlgn="b"/>
                      <a:r>
                        <a:rPr lang="it-IT" sz="1100" kern="1200" dirty="0">
                          <a:solidFill>
                            <a:schemeClr val="dk1"/>
                          </a:solidFill>
                          <a:latin typeface="+mn-lt"/>
                          <a:ea typeface="+mn-ea"/>
                          <a:cs typeface="+mn-cs"/>
                        </a:rPr>
                        <a:t>154</a:t>
                      </a:r>
                    </a:p>
                  </a:txBody>
                  <a:tcPr marL="5715" marR="5715" marT="5715" marB="0" anchor="ctr">
                    <a:solidFill>
                      <a:srgbClr val="D2DEEF"/>
                    </a:solidFill>
                  </a:tcPr>
                </a:tc>
                <a:tc>
                  <a:txBody>
                    <a:bodyPr/>
                    <a:lstStyle/>
                    <a:p>
                      <a:pPr algn="ctr" fontAlgn="b"/>
                      <a:r>
                        <a:rPr lang="it-IT" sz="1100" kern="1200" dirty="0">
                          <a:solidFill>
                            <a:schemeClr val="dk1"/>
                          </a:solidFill>
                          <a:latin typeface="+mn-lt"/>
                          <a:ea typeface="+mn-ea"/>
                          <a:cs typeface="+mn-cs"/>
                        </a:rPr>
                        <a:t>154</a:t>
                      </a:r>
                    </a:p>
                  </a:txBody>
                  <a:tcPr marL="5715" marR="5715" marT="5715" marB="0" anchor="ctr">
                    <a:solidFill>
                      <a:srgbClr val="D2DEEF"/>
                    </a:solidFill>
                  </a:tcPr>
                </a:tc>
                <a:tc>
                  <a:txBody>
                    <a:bodyPr/>
                    <a:lstStyle/>
                    <a:p>
                      <a:pPr algn="ctr"/>
                      <a:r>
                        <a:rPr lang="it-IT" sz="1100" b="1" dirty="0">
                          <a:solidFill>
                            <a:schemeClr val="bg1"/>
                          </a:solidFill>
                        </a:rPr>
                        <a:t>1.926</a:t>
                      </a:r>
                    </a:p>
                  </a:txBody>
                  <a:tcPr marL="68580" marR="68580" marT="34290" marB="34290" anchor="ctr">
                    <a:solidFill>
                      <a:schemeClr val="accent5">
                        <a:lumMod val="75000"/>
                      </a:schemeClr>
                    </a:solidFill>
                  </a:tcPr>
                </a:tc>
                <a:extLst>
                  <a:ext uri="{0D108BD9-81ED-4DB2-BD59-A6C34878D82A}">
                    <a16:rowId xmlns:a16="http://schemas.microsoft.com/office/drawing/2014/main" val="95207046"/>
                  </a:ext>
                </a:extLst>
              </a:tr>
              <a:tr h="432000">
                <a:tc>
                  <a:txBody>
                    <a:bodyPr/>
                    <a:lstStyle/>
                    <a:p>
                      <a:pPr algn="ctr"/>
                      <a:r>
                        <a:rPr lang="it-IT" sz="1100" b="1" dirty="0"/>
                        <a:t>Efficienza energetica </a:t>
                      </a:r>
                    </a:p>
                    <a:p>
                      <a:pPr algn="ctr"/>
                      <a:r>
                        <a:rPr lang="it-IT" sz="1100" b="0" dirty="0"/>
                        <a:t>[mln €]</a:t>
                      </a:r>
                    </a:p>
                  </a:txBody>
                  <a:tcPr marL="68580" marR="68580" marT="34290" marB="34290" anchor="ctr"/>
                </a:tc>
                <a:tc>
                  <a:txBody>
                    <a:bodyPr/>
                    <a:lstStyle/>
                    <a:p>
                      <a:pPr algn="ctr" fontAlgn="b"/>
                      <a:r>
                        <a:rPr lang="it-IT" sz="1100" kern="1200" dirty="0">
                          <a:solidFill>
                            <a:schemeClr val="dk1"/>
                          </a:solidFill>
                          <a:latin typeface="+mn-lt"/>
                          <a:ea typeface="+mn-ea"/>
                          <a:cs typeface="+mn-cs"/>
                        </a:rPr>
                        <a:t>194</a:t>
                      </a:r>
                    </a:p>
                  </a:txBody>
                  <a:tcPr marL="5715" marR="5715" marT="5715" marB="0" anchor="ctr"/>
                </a:tc>
                <a:tc>
                  <a:txBody>
                    <a:bodyPr/>
                    <a:lstStyle/>
                    <a:p>
                      <a:pPr marL="0" marR="0" lvl="0" indent="0" algn="ctr" defTabSz="914857"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prstClr val="black"/>
                          </a:solidFill>
                          <a:effectLst/>
                          <a:uLnTx/>
                          <a:uFillTx/>
                          <a:latin typeface="Calibri" panose="020F0502020204030204"/>
                          <a:ea typeface="+mn-ea"/>
                          <a:cs typeface="+mn-cs"/>
                        </a:rPr>
                        <a:t>194</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715" marR="5715" marT="5715" marB="0" anchor="ctr"/>
                </a:tc>
                <a:tc>
                  <a:txBody>
                    <a:bodyPr/>
                    <a:lstStyle/>
                    <a:p>
                      <a:pPr marL="0" marR="0" lvl="0" indent="0" algn="ctr" defTabSz="914857"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194</a:t>
                      </a:r>
                    </a:p>
                  </a:txBody>
                  <a:tcPr marL="5715" marR="5715" marT="5715" marB="0" anchor="ctr"/>
                </a:tc>
                <a:tc>
                  <a:txBody>
                    <a:bodyPr/>
                    <a:lstStyle/>
                    <a:p>
                      <a:pPr algn="ctr" fontAlgn="b"/>
                      <a:r>
                        <a:rPr lang="it-IT" sz="1100" kern="1200" dirty="0">
                          <a:solidFill>
                            <a:schemeClr val="dk1"/>
                          </a:solidFill>
                          <a:latin typeface="+mn-lt"/>
                          <a:ea typeface="+mn-ea"/>
                          <a:cs typeface="+mn-cs"/>
                        </a:rPr>
                        <a:t>535</a:t>
                      </a:r>
                    </a:p>
                  </a:txBody>
                  <a:tcPr marL="5715" marR="5715" marT="5715" marB="0" anchor="ctr"/>
                </a:tc>
                <a:tc>
                  <a:txBody>
                    <a:bodyPr/>
                    <a:lstStyle/>
                    <a:p>
                      <a:pPr marL="0" marR="0" lvl="0" indent="0" algn="ctr" defTabSz="914857"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prstClr val="black"/>
                          </a:solidFill>
                          <a:effectLst/>
                          <a:uLnTx/>
                          <a:uFillTx/>
                          <a:latin typeface="Calibri" panose="020F0502020204030204"/>
                          <a:ea typeface="+mn-ea"/>
                          <a:cs typeface="+mn-cs"/>
                        </a:rPr>
                        <a:t>535</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715" marR="5715" marT="5715" marB="0" anchor="ctr"/>
                </a:tc>
                <a:tc>
                  <a:txBody>
                    <a:bodyPr/>
                    <a:lstStyle/>
                    <a:p>
                      <a:pPr marL="0" marR="0" lvl="0" indent="0" algn="ctr" defTabSz="914857"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prstClr val="black"/>
                          </a:solidFill>
                          <a:effectLst/>
                          <a:uLnTx/>
                          <a:uFillTx/>
                          <a:latin typeface="Calibri" panose="020F0502020204030204"/>
                          <a:ea typeface="+mn-ea"/>
                          <a:cs typeface="+mn-cs"/>
                        </a:rPr>
                        <a:t>535</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715" marR="5715" marT="5715" marB="0" anchor="ctr"/>
                </a:tc>
                <a:tc>
                  <a:txBody>
                    <a:bodyPr/>
                    <a:lstStyle/>
                    <a:p>
                      <a:pPr marL="0" marR="0" lvl="0" indent="0" algn="ctr" defTabSz="914857"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535</a:t>
                      </a:r>
                    </a:p>
                  </a:txBody>
                  <a:tcPr marL="5715" marR="5715" marT="5715" marB="0" anchor="ctr"/>
                </a:tc>
                <a:tc>
                  <a:txBody>
                    <a:bodyPr/>
                    <a:lstStyle/>
                    <a:p>
                      <a:pPr algn="ctr" fontAlgn="b"/>
                      <a:r>
                        <a:rPr lang="it-IT" sz="1100" kern="1200" dirty="0">
                          <a:solidFill>
                            <a:schemeClr val="dk1"/>
                          </a:solidFill>
                          <a:latin typeface="+mn-lt"/>
                          <a:ea typeface="+mn-ea"/>
                          <a:cs typeface="+mn-cs"/>
                        </a:rPr>
                        <a:t>259</a:t>
                      </a:r>
                    </a:p>
                  </a:txBody>
                  <a:tcPr marL="5715" marR="5715" marT="5715" marB="0" anchor="ctr"/>
                </a:tc>
                <a:tc>
                  <a:txBody>
                    <a:bodyPr/>
                    <a:lstStyle/>
                    <a:p>
                      <a:pPr algn="ctr" fontAlgn="b"/>
                      <a:r>
                        <a:rPr lang="it-IT" sz="1100" kern="1200" dirty="0">
                          <a:solidFill>
                            <a:schemeClr val="dk1"/>
                          </a:solidFill>
                          <a:latin typeface="+mn-lt"/>
                          <a:ea typeface="+mn-ea"/>
                          <a:cs typeface="+mn-cs"/>
                        </a:rPr>
                        <a:t>259</a:t>
                      </a:r>
                    </a:p>
                  </a:txBody>
                  <a:tcPr marL="5715" marR="5715" marT="5715" marB="0" anchor="ctr"/>
                </a:tc>
                <a:tc>
                  <a:txBody>
                    <a:bodyPr/>
                    <a:lstStyle/>
                    <a:p>
                      <a:pPr algn="ctr"/>
                      <a:r>
                        <a:rPr lang="it-IT" sz="1100" b="1" dirty="0">
                          <a:solidFill>
                            <a:schemeClr val="bg1"/>
                          </a:solidFill>
                        </a:rPr>
                        <a:t>3.240</a:t>
                      </a:r>
                    </a:p>
                  </a:txBody>
                  <a:tcPr marL="68580" marR="68580" marT="34290" marB="34290" anchor="ctr">
                    <a:solidFill>
                      <a:schemeClr val="accent5">
                        <a:lumMod val="75000"/>
                      </a:schemeClr>
                    </a:solidFill>
                  </a:tcPr>
                </a:tc>
                <a:extLst>
                  <a:ext uri="{0D108BD9-81ED-4DB2-BD59-A6C34878D82A}">
                    <a16:rowId xmlns:a16="http://schemas.microsoft.com/office/drawing/2014/main" val="2169517614"/>
                  </a:ext>
                </a:extLst>
              </a:tr>
              <a:tr h="432000">
                <a:tc>
                  <a:txBody>
                    <a:bodyPr/>
                    <a:lstStyle/>
                    <a:p>
                      <a:pPr algn="ctr"/>
                      <a:r>
                        <a:rPr lang="it-IT" sz="1100" b="1" dirty="0"/>
                        <a:t>Mobilità</a:t>
                      </a:r>
                    </a:p>
                    <a:p>
                      <a:pPr algn="ctr"/>
                      <a:r>
                        <a:rPr lang="it-IT" sz="1100" b="0" dirty="0"/>
                        <a:t>[mln €]</a:t>
                      </a:r>
                    </a:p>
                  </a:txBody>
                  <a:tcPr marL="68580" marR="68580" marT="34290" marB="34290" anchor="ctr"/>
                </a:tc>
                <a:tc>
                  <a:txBody>
                    <a:bodyPr/>
                    <a:lstStyle/>
                    <a:p>
                      <a:pPr algn="ctr"/>
                      <a:r>
                        <a:rPr lang="it-IT" sz="1100" dirty="0"/>
                        <a:t>0,8</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dirty="0"/>
                        <a:t>372,8</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dirty="0"/>
                        <a:t>355,8</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dirty="0"/>
                        <a:t>677,8</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dirty="0"/>
                        <a:t>642,8</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dirty="0"/>
                        <a:t>604,8</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dirty="0"/>
                        <a:t>844,8</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dirty="0"/>
                        <a:t>1.038,8</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dirty="0"/>
                        <a:t>1.180,8</a:t>
                      </a:r>
                    </a:p>
                  </a:txBody>
                  <a:tcPr marL="68580" marR="68580" marT="34290" marB="34290" anchor="ct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b="1" dirty="0">
                          <a:solidFill>
                            <a:schemeClr val="bg1"/>
                          </a:solidFill>
                        </a:rPr>
                        <a:t>5.719</a:t>
                      </a:r>
                    </a:p>
                  </a:txBody>
                  <a:tcPr marL="68580" marR="68580" marT="34290" marB="34290" anchor="ctr">
                    <a:solidFill>
                      <a:schemeClr val="accent5">
                        <a:lumMod val="75000"/>
                      </a:schemeClr>
                    </a:solidFill>
                  </a:tcPr>
                </a:tc>
                <a:extLst>
                  <a:ext uri="{0D108BD9-81ED-4DB2-BD59-A6C34878D82A}">
                    <a16:rowId xmlns:a16="http://schemas.microsoft.com/office/drawing/2014/main" val="3027657626"/>
                  </a:ext>
                </a:extLst>
              </a:tr>
              <a:tr h="432000">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b="1" dirty="0">
                          <a:solidFill>
                            <a:schemeClr val="bg1"/>
                          </a:solidFill>
                        </a:rPr>
                        <a:t>Totale</a:t>
                      </a:r>
                    </a:p>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b="1" dirty="0">
                          <a:solidFill>
                            <a:schemeClr val="bg1"/>
                          </a:solidFill>
                        </a:rPr>
                        <a:t>[mln €]</a:t>
                      </a:r>
                    </a:p>
                  </a:txBody>
                  <a:tcPr marL="68580" marR="68580" marT="34290" marB="34290" anchor="ctr">
                    <a:solidFill>
                      <a:srgbClr val="2F5597"/>
                    </a:solidFill>
                  </a:tcPr>
                </a:tc>
                <a:tc>
                  <a:txBody>
                    <a:bodyPr/>
                    <a:lstStyle/>
                    <a:p>
                      <a:pPr algn="ctr" fontAlgn="b"/>
                      <a:r>
                        <a:rPr lang="it-IT" sz="1100" b="1" kern="1200" dirty="0">
                          <a:solidFill>
                            <a:schemeClr val="bg1"/>
                          </a:solidFill>
                          <a:latin typeface="+mn-lt"/>
                          <a:ea typeface="+mn-ea"/>
                          <a:cs typeface="+mn-cs"/>
                        </a:rPr>
                        <a:t>310</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682</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665</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1.531</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1.496</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1.458</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1.698</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1.452</a:t>
                      </a:r>
                    </a:p>
                  </a:txBody>
                  <a:tcPr marL="5715" marR="5715" marT="5715" marB="0" anchor="ctr">
                    <a:solidFill>
                      <a:srgbClr val="2F5597"/>
                    </a:solidFill>
                  </a:tcPr>
                </a:tc>
                <a:tc>
                  <a:txBody>
                    <a:bodyPr/>
                    <a:lstStyle/>
                    <a:p>
                      <a:pPr algn="ctr" fontAlgn="b"/>
                      <a:r>
                        <a:rPr lang="it-IT" sz="1100" b="1" kern="1200" dirty="0">
                          <a:solidFill>
                            <a:schemeClr val="bg1"/>
                          </a:solidFill>
                          <a:latin typeface="+mn-lt"/>
                          <a:ea typeface="+mn-ea"/>
                          <a:cs typeface="+mn-cs"/>
                        </a:rPr>
                        <a:t>1.594</a:t>
                      </a:r>
                    </a:p>
                  </a:txBody>
                  <a:tcPr marL="5715" marR="5715" marT="5715" marB="0" anchor="ctr">
                    <a:solidFill>
                      <a:srgbClr val="2F5597"/>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it-IT" sz="1100" b="1" dirty="0">
                          <a:solidFill>
                            <a:schemeClr val="bg1"/>
                          </a:solidFill>
                        </a:rPr>
                        <a:t>10.886</a:t>
                      </a:r>
                    </a:p>
                  </a:txBody>
                  <a:tcPr marL="68580" marR="68580" marT="34290" marB="34290" anchor="ctr">
                    <a:solidFill>
                      <a:schemeClr val="accent5">
                        <a:lumMod val="75000"/>
                      </a:schemeClr>
                    </a:solidFill>
                  </a:tcPr>
                </a:tc>
                <a:extLst>
                  <a:ext uri="{0D108BD9-81ED-4DB2-BD59-A6C34878D82A}">
                    <a16:rowId xmlns:a16="http://schemas.microsoft.com/office/drawing/2014/main" val="4285696758"/>
                  </a:ext>
                </a:extLst>
              </a:tr>
            </a:tbl>
          </a:graphicData>
        </a:graphic>
      </p:graphicFrame>
      <p:sp>
        <p:nvSpPr>
          <p:cNvPr id="5" name="CasellaDiTesto 4">
            <a:extLst>
              <a:ext uri="{FF2B5EF4-FFF2-40B4-BE49-F238E27FC236}">
                <a16:creationId xmlns:a16="http://schemas.microsoft.com/office/drawing/2014/main" id="{3E5CE559-1A76-A538-22EC-8C43CDA93F65}"/>
              </a:ext>
            </a:extLst>
          </p:cNvPr>
          <p:cNvSpPr txBox="1"/>
          <p:nvPr/>
        </p:nvSpPr>
        <p:spPr>
          <a:xfrm>
            <a:off x="1677880" y="4467688"/>
            <a:ext cx="6567825" cy="346249"/>
          </a:xfrm>
          <a:prstGeom prst="rect">
            <a:avLst/>
          </a:prstGeom>
          <a:noFill/>
        </p:spPr>
        <p:txBody>
          <a:bodyPr wrap="square" rtlCol="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sz="825" i="1" dirty="0"/>
              <a:t>Nota: i calcoli hanno tenuto in considerazione le incentivazioni già presenti per le differenti tecnologie a livello statale. Pertanto, i valori riportati in tabella vanno considerati on-top.</a:t>
            </a:r>
          </a:p>
        </p:txBody>
      </p:sp>
      <p:sp>
        <p:nvSpPr>
          <p:cNvPr id="6" name="Segnaposto contenuto 2">
            <a:extLst>
              <a:ext uri="{FF2B5EF4-FFF2-40B4-BE49-F238E27FC236}">
                <a16:creationId xmlns:a16="http://schemas.microsoft.com/office/drawing/2014/main" id="{A600F048-C4FD-49BE-99EB-3914C99D95C2}"/>
              </a:ext>
            </a:extLst>
          </p:cNvPr>
          <p:cNvSpPr txBox="1">
            <a:spLocks/>
          </p:cNvSpPr>
          <p:nvPr/>
        </p:nvSpPr>
        <p:spPr>
          <a:xfrm>
            <a:off x="167800" y="706921"/>
            <a:ext cx="8243888" cy="832247"/>
          </a:xfrm>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it-IT" sz="1050" dirty="0">
                <a:latin typeface="+mn-lt"/>
              </a:rPr>
              <a:t>Di seguito è riportata la </a:t>
            </a:r>
            <a:r>
              <a:rPr lang="it-IT" sz="1050" b="1" dirty="0">
                <a:latin typeface="+mn-lt"/>
              </a:rPr>
              <a:t>quota parte di investimenti </a:t>
            </a:r>
            <a:r>
              <a:rPr lang="it-IT" sz="1050" dirty="0">
                <a:latin typeface="+mn-lt"/>
              </a:rPr>
              <a:t>che è necessario siano erogati dal </a:t>
            </a:r>
            <a:r>
              <a:rPr lang="it-IT" sz="1050" b="1" dirty="0">
                <a:latin typeface="+mn-lt"/>
              </a:rPr>
              <a:t>settore pubblico</a:t>
            </a:r>
            <a:r>
              <a:rPr lang="it-IT" sz="1050" dirty="0">
                <a:latin typeface="+mn-lt"/>
              </a:rPr>
              <a:t> al fine di rendere le tecnologie in analisi </a:t>
            </a:r>
            <a:r>
              <a:rPr lang="it-IT" sz="1050" b="1" dirty="0">
                <a:latin typeface="+mn-lt"/>
              </a:rPr>
              <a:t>attrattive</a:t>
            </a:r>
            <a:r>
              <a:rPr lang="it-IT" sz="1050" dirty="0">
                <a:latin typeface="+mn-lt"/>
              </a:rPr>
              <a:t> dal punto di vista dell’utente finale e sbloccare le misure del Piano, collocando il settore pubblico in una posizione da </a:t>
            </a:r>
            <a:r>
              <a:rPr lang="it-IT" sz="1050" b="1" dirty="0">
                <a:latin typeface="+mn-lt"/>
              </a:rPr>
              <a:t>abilitatore</a:t>
            </a:r>
            <a:r>
              <a:rPr lang="it-IT" sz="1050" dirty="0">
                <a:latin typeface="+mn-lt"/>
              </a:rPr>
              <a:t> per il </a:t>
            </a:r>
            <a:r>
              <a:rPr lang="it-IT" sz="1050" b="1" dirty="0">
                <a:latin typeface="+mn-lt"/>
              </a:rPr>
              <a:t>percorso di decarbonizzazione della Regione Lombardia</a:t>
            </a:r>
            <a:r>
              <a:rPr lang="it-IT" sz="1050" dirty="0">
                <a:latin typeface="+mn-lt"/>
              </a:rPr>
              <a:t>. </a:t>
            </a:r>
          </a:p>
          <a:p>
            <a:pPr algn="just"/>
            <a:r>
              <a:rPr lang="it-IT" sz="1050" dirty="0">
                <a:latin typeface="+mn-lt"/>
              </a:rPr>
              <a:t>Per i mercati di </a:t>
            </a:r>
            <a:r>
              <a:rPr lang="it-IT" sz="1050" b="1" dirty="0">
                <a:latin typeface="+mn-lt"/>
              </a:rPr>
              <a:t>rinnovabili</a:t>
            </a:r>
            <a:r>
              <a:rPr lang="it-IT" sz="1050" dirty="0">
                <a:latin typeface="+mn-lt"/>
              </a:rPr>
              <a:t> ed </a:t>
            </a:r>
            <a:r>
              <a:rPr lang="it-IT" sz="1050" b="1" dirty="0">
                <a:latin typeface="+mn-lt"/>
              </a:rPr>
              <a:t>efficienza energetica </a:t>
            </a:r>
            <a:r>
              <a:rPr lang="it-IT" sz="1050" dirty="0">
                <a:latin typeface="+mn-lt"/>
              </a:rPr>
              <a:t>è stata prevista una </a:t>
            </a:r>
            <a:r>
              <a:rPr lang="it-IT" sz="1050" b="1" dirty="0">
                <a:latin typeface="+mn-lt"/>
              </a:rPr>
              <a:t>distribuzione lineare </a:t>
            </a:r>
            <a:r>
              <a:rPr lang="it-IT" sz="1050" dirty="0">
                <a:latin typeface="+mn-lt"/>
              </a:rPr>
              <a:t>degli investimenti in virtù della </a:t>
            </a:r>
            <a:r>
              <a:rPr lang="it-IT" sz="1050" b="1" dirty="0">
                <a:latin typeface="+mn-lt"/>
              </a:rPr>
              <a:t>superiore maturità </a:t>
            </a:r>
            <a:r>
              <a:rPr lang="it-IT" sz="1050" dirty="0">
                <a:latin typeface="+mn-lt"/>
              </a:rPr>
              <a:t>delle tecnologie, mentre tale ipotesi non vale per la </a:t>
            </a:r>
            <a:r>
              <a:rPr lang="it-IT" sz="1050" b="1" dirty="0">
                <a:latin typeface="+mn-lt"/>
              </a:rPr>
              <a:t>mobilità</a:t>
            </a:r>
            <a:r>
              <a:rPr lang="it-IT" sz="1050" dirty="0">
                <a:latin typeface="+mn-lt"/>
              </a:rPr>
              <a:t>, che possiede un mercato ad oggi ad un livello più embrionale.</a:t>
            </a:r>
          </a:p>
          <a:p>
            <a:pPr algn="just"/>
            <a:r>
              <a:rPr lang="it-IT" sz="1050" b="1" u="sng" dirty="0">
                <a:latin typeface="+mn-lt"/>
              </a:rPr>
              <a:t>L’effetto moltiplicatore è di circa 3 volte, se si considera il rapporto tra questo investimento e l’impatto complessivo generato.</a:t>
            </a:r>
          </a:p>
          <a:p>
            <a:pPr algn="just"/>
            <a:endParaRPr lang="it-IT" sz="1050" dirty="0">
              <a:latin typeface="+mn-lt"/>
            </a:endParaRPr>
          </a:p>
        </p:txBody>
      </p:sp>
    </p:spTree>
    <p:extLst>
      <p:ext uri="{BB962C8B-B14F-4D97-AF65-F5344CB8AC3E}">
        <p14:creationId xmlns:p14="http://schemas.microsoft.com/office/powerpoint/2010/main" val="32424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008A83-ADF7-218C-815F-009DA523AD1E}"/>
              </a:ext>
            </a:extLst>
          </p:cNvPr>
          <p:cNvSpPr>
            <a:spLocks noGrp="1"/>
          </p:cNvSpPr>
          <p:nvPr>
            <p:ph type="title"/>
          </p:nvPr>
        </p:nvSpPr>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Investimento «pubblico» per tonnellata di CO2 evitata</a:t>
            </a:r>
          </a:p>
        </p:txBody>
      </p:sp>
      <p:sp>
        <p:nvSpPr>
          <p:cNvPr id="3" name="Segnaposto numero diapositiva 2">
            <a:extLst>
              <a:ext uri="{FF2B5EF4-FFF2-40B4-BE49-F238E27FC236}">
                <a16:creationId xmlns:a16="http://schemas.microsoft.com/office/drawing/2014/main" id="{0A7BCA22-8F50-8959-349C-61A86CB4A42B}"/>
              </a:ext>
            </a:extLst>
          </p:cNvPr>
          <p:cNvSpPr>
            <a:spLocks noGrp="1"/>
          </p:cNvSpPr>
          <p:nvPr>
            <p:ph type="sldNum" sz="quarter" idx="4"/>
          </p:nvPr>
        </p:nvSpPr>
        <p:spPr/>
        <p:txBody>
          <a:bodyPr/>
          <a:lstStyle>
            <a:defPPr>
              <a:defRPr lang="it-IT"/>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ctr" defTabSz="343072" rtl="0" eaLnBrk="1" fontAlgn="auto" latinLnBrk="0" hangingPunct="1">
              <a:lnSpc>
                <a:spcPct val="100000"/>
              </a:lnSpc>
              <a:spcBef>
                <a:spcPts val="0"/>
              </a:spcBef>
              <a:spcAft>
                <a:spcPts val="0"/>
              </a:spcAft>
              <a:buClrTx/>
              <a:buSzTx/>
              <a:buFontTx/>
              <a:buNone/>
              <a:tabLst/>
              <a:defRPr/>
            </a:pPr>
            <a:fld id="{47A51C41-FDE7-4966-AEF8-3928EB321B57}" type="slidenum">
              <a:rPr kumimoji="0" lang="it-IT" sz="3002" b="1" i="0" u="none" strike="noStrike" kern="1200" cap="none" spc="0" normalizeH="0" baseline="0" noProof="0" smtClean="0">
                <a:ln>
                  <a:noFill/>
                </a:ln>
                <a:solidFill>
                  <a:srgbClr val="FBE440"/>
                </a:solidFill>
                <a:effectLst/>
                <a:uLnTx/>
                <a:uFillTx/>
                <a:latin typeface="Cambria" panose="02040503050406030204" pitchFamily="18" charset="0"/>
                <a:ea typeface="Cambria" panose="02040503050406030204" pitchFamily="18" charset="0"/>
                <a:cs typeface="+mn-cs"/>
              </a:rPr>
              <a:pPr marL="0" marR="0" lvl="0" indent="0" algn="ctr" defTabSz="343072" rtl="0" eaLnBrk="1" fontAlgn="auto" latinLnBrk="0" hangingPunct="1">
                <a:lnSpc>
                  <a:spcPct val="100000"/>
                </a:lnSpc>
                <a:spcBef>
                  <a:spcPts val="0"/>
                </a:spcBef>
                <a:spcAft>
                  <a:spcPts val="0"/>
                </a:spcAft>
                <a:buClrTx/>
                <a:buSzTx/>
                <a:buFontTx/>
                <a:buNone/>
                <a:tabLst/>
                <a:defRPr/>
              </a:pPr>
              <a:t>23</a:t>
            </a:fld>
            <a:endParaRPr kumimoji="0" lang="it-IT" sz="3002" b="1" i="0" u="none" strike="noStrike" kern="1200" cap="none" spc="0" normalizeH="0" baseline="0" noProof="0" dirty="0">
              <a:ln>
                <a:noFill/>
              </a:ln>
              <a:solidFill>
                <a:srgbClr val="FBE440"/>
              </a:solidFill>
              <a:effectLst/>
              <a:uLnTx/>
              <a:uFillTx/>
              <a:latin typeface="Cambria" panose="02040503050406030204" pitchFamily="18" charset="0"/>
              <a:ea typeface="Cambria" panose="02040503050406030204" pitchFamily="18" charset="0"/>
              <a:cs typeface="+mn-cs"/>
            </a:endParaRPr>
          </a:p>
        </p:txBody>
      </p:sp>
      <p:graphicFrame>
        <p:nvGraphicFramePr>
          <p:cNvPr id="5" name="Tabella 4">
            <a:extLst>
              <a:ext uri="{FF2B5EF4-FFF2-40B4-BE49-F238E27FC236}">
                <a16:creationId xmlns:a16="http://schemas.microsoft.com/office/drawing/2014/main" id="{59B4FC70-B408-2D9E-3600-5EEA2B17DE2C}"/>
              </a:ext>
            </a:extLst>
          </p:cNvPr>
          <p:cNvGraphicFramePr>
            <a:graphicFrameLocks noGrp="1"/>
          </p:cNvGraphicFramePr>
          <p:nvPr/>
        </p:nvGraphicFramePr>
        <p:xfrm>
          <a:off x="2356513" y="1692876"/>
          <a:ext cx="3700479" cy="2592000"/>
        </p:xfrm>
        <a:graphic>
          <a:graphicData uri="http://schemas.openxmlformats.org/drawingml/2006/table">
            <a:tbl>
              <a:tblPr firstRow="1" firstCol="1" bandRow="1">
                <a:tableStyleId>{5C22544A-7EE6-4342-B048-85BDC9FD1C3A}</a:tableStyleId>
              </a:tblPr>
              <a:tblGrid>
                <a:gridCol w="2407870">
                  <a:extLst>
                    <a:ext uri="{9D8B030D-6E8A-4147-A177-3AD203B41FA5}">
                      <a16:colId xmlns:a16="http://schemas.microsoft.com/office/drawing/2014/main" val="3976946322"/>
                    </a:ext>
                  </a:extLst>
                </a:gridCol>
                <a:gridCol w="1292609">
                  <a:extLst>
                    <a:ext uri="{9D8B030D-6E8A-4147-A177-3AD203B41FA5}">
                      <a16:colId xmlns:a16="http://schemas.microsoft.com/office/drawing/2014/main" val="2932467695"/>
                    </a:ext>
                  </a:extLst>
                </a:gridCol>
              </a:tblGrid>
              <a:tr h="518400">
                <a:tc>
                  <a:txBody>
                    <a:bodyPr/>
                    <a:lstStyle/>
                    <a:p>
                      <a:pPr algn="ctr">
                        <a:lnSpc>
                          <a:spcPct val="107000"/>
                        </a:lnSpc>
                        <a:spcAft>
                          <a:spcPts val="600"/>
                        </a:spcAft>
                      </a:pPr>
                      <a:r>
                        <a:rPr lang="it-IT" sz="1100" dirty="0">
                          <a:effectLst/>
                        </a:rPr>
                        <a:t> </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600"/>
                        </a:spcAft>
                      </a:pPr>
                      <a:r>
                        <a:rPr lang="it-IT" sz="1100" dirty="0">
                          <a:effectLst/>
                          <a:latin typeface="Calibri" panose="020F0502020204030204" pitchFamily="34" charset="0"/>
                          <a:ea typeface="Calibri" panose="020F0502020204030204" pitchFamily="34" charset="0"/>
                          <a:cs typeface="Arial" panose="020B0604020202020204" pitchFamily="34" charset="0"/>
                        </a:rPr>
                        <a:t>Media 2022-2030</a:t>
                      </a:r>
                    </a:p>
                  </a:txBody>
                  <a:tcPr marL="51435" marR="51435" marT="0" marB="0" anchor="ctr"/>
                </a:tc>
                <a:extLst>
                  <a:ext uri="{0D108BD9-81ED-4DB2-BD59-A6C34878D82A}">
                    <a16:rowId xmlns:a16="http://schemas.microsoft.com/office/drawing/2014/main" val="3641377620"/>
                  </a:ext>
                </a:extLst>
              </a:tr>
              <a:tr h="518400">
                <a:tc>
                  <a:txBody>
                    <a:bodyPr/>
                    <a:lstStyle/>
                    <a:p>
                      <a:pPr algn="ctr">
                        <a:lnSpc>
                          <a:spcPct val="107000"/>
                        </a:lnSpc>
                        <a:spcAft>
                          <a:spcPts val="600"/>
                        </a:spcAft>
                      </a:pPr>
                      <a:r>
                        <a:rPr lang="it-IT" sz="1100" dirty="0">
                          <a:solidFill>
                            <a:schemeClr val="tx1"/>
                          </a:solidFill>
                          <a:effectLst/>
                        </a:rPr>
                        <a:t>Rinnovabili </a:t>
                      </a:r>
                    </a:p>
                    <a:p>
                      <a:pPr algn="ctr">
                        <a:lnSpc>
                          <a:spcPct val="107000"/>
                        </a:lnSpc>
                        <a:spcAft>
                          <a:spcPts val="600"/>
                        </a:spcAft>
                      </a:pPr>
                      <a:r>
                        <a:rPr lang="it-IT" sz="1100" dirty="0">
                          <a:solidFill>
                            <a:schemeClr val="tx1"/>
                          </a:solidFill>
                          <a:effectLst/>
                        </a:rPr>
                        <a:t>[€/tCO</a:t>
                      </a:r>
                      <a:r>
                        <a:rPr lang="it-IT" sz="1100" baseline="-25000" dirty="0">
                          <a:solidFill>
                            <a:schemeClr val="tx1"/>
                          </a:solidFill>
                          <a:effectLst/>
                        </a:rPr>
                        <a:t>2</a:t>
                      </a:r>
                      <a:r>
                        <a:rPr lang="it-IT" sz="1100" baseline="0" dirty="0">
                          <a:solidFill>
                            <a:schemeClr val="tx1"/>
                          </a:solidFill>
                          <a:effectLst/>
                        </a:rPr>
                        <a:t>]</a:t>
                      </a:r>
                      <a:endParaRPr lang="it-IT"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rgbClr val="D2DEEF"/>
                    </a:solidFill>
                  </a:tcPr>
                </a:tc>
                <a:tc>
                  <a:txBody>
                    <a:bodyPr/>
                    <a:lstStyle/>
                    <a:p>
                      <a:pPr algn="ctr">
                        <a:lnSpc>
                          <a:spcPct val="107000"/>
                        </a:lnSpc>
                        <a:spcAft>
                          <a:spcPts val="600"/>
                        </a:spcAft>
                      </a:pPr>
                      <a:r>
                        <a:rPr lang="it-IT" sz="1100" dirty="0">
                          <a:effectLst/>
                          <a:latin typeface="Calibri" panose="020F0502020204030204" pitchFamily="34" charset="0"/>
                          <a:ea typeface="Calibri" panose="020F0502020204030204" pitchFamily="34" charset="0"/>
                          <a:cs typeface="Arial" panose="020B0604020202020204" pitchFamily="34" charset="0"/>
                        </a:rPr>
                        <a:t>644,6</a:t>
                      </a:r>
                    </a:p>
                  </a:txBody>
                  <a:tcPr marL="51435" marR="51435" marT="0" marB="0" anchor="ctr"/>
                </a:tc>
                <a:extLst>
                  <a:ext uri="{0D108BD9-81ED-4DB2-BD59-A6C34878D82A}">
                    <a16:rowId xmlns:a16="http://schemas.microsoft.com/office/drawing/2014/main" val="1326293000"/>
                  </a:ext>
                </a:extLst>
              </a:tr>
              <a:tr h="518400">
                <a:tc>
                  <a:txBody>
                    <a:bodyPr/>
                    <a:lstStyle/>
                    <a:p>
                      <a:pPr marL="0" marR="0" lvl="0" indent="0" algn="ctr" defTabSz="914857" rtl="0" eaLnBrk="1" fontAlgn="auto" latinLnBrk="0" hangingPunct="1">
                        <a:lnSpc>
                          <a:spcPct val="107000"/>
                        </a:lnSpc>
                        <a:spcBef>
                          <a:spcPts val="0"/>
                        </a:spcBef>
                        <a:spcAft>
                          <a:spcPts val="600"/>
                        </a:spcAft>
                        <a:buClrTx/>
                        <a:buSzTx/>
                        <a:buFontTx/>
                        <a:buNone/>
                        <a:tabLst/>
                        <a:defRPr/>
                      </a:pPr>
                      <a:r>
                        <a:rPr lang="it-IT" sz="1100" dirty="0">
                          <a:solidFill>
                            <a:schemeClr val="tx1"/>
                          </a:solidFill>
                          <a:effectLst/>
                        </a:rPr>
                        <a:t>Efficienza energetica [€/tCO</a:t>
                      </a:r>
                      <a:r>
                        <a:rPr lang="it-IT" sz="1100" baseline="-25000" dirty="0">
                          <a:solidFill>
                            <a:schemeClr val="tx1"/>
                          </a:solidFill>
                          <a:effectLst/>
                        </a:rPr>
                        <a:t>2</a:t>
                      </a:r>
                      <a:r>
                        <a:rPr lang="it-IT" sz="1100" baseline="0" dirty="0">
                          <a:solidFill>
                            <a:schemeClr val="tx1"/>
                          </a:solidFill>
                          <a:effectLst/>
                        </a:rPr>
                        <a:t>]</a:t>
                      </a:r>
                      <a:endParaRPr lang="it-IT"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rgbClr val="EAEFF7"/>
                    </a:solidFill>
                  </a:tcPr>
                </a:tc>
                <a:tc>
                  <a:txBody>
                    <a:bodyPr/>
                    <a:lstStyle/>
                    <a:p>
                      <a:pPr algn="ctr">
                        <a:lnSpc>
                          <a:spcPct val="107000"/>
                        </a:lnSpc>
                        <a:spcAft>
                          <a:spcPts val="600"/>
                        </a:spcAft>
                      </a:pPr>
                      <a:r>
                        <a:rPr lang="it-IT" sz="1100" dirty="0">
                          <a:effectLst/>
                        </a:rPr>
                        <a:t>817</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559931941"/>
                  </a:ext>
                </a:extLst>
              </a:tr>
              <a:tr h="518400">
                <a:tc>
                  <a:txBody>
                    <a:bodyPr/>
                    <a:lstStyle/>
                    <a:p>
                      <a:pPr algn="ctr">
                        <a:lnSpc>
                          <a:spcPct val="107000"/>
                        </a:lnSpc>
                        <a:spcAft>
                          <a:spcPts val="600"/>
                        </a:spcAft>
                      </a:pPr>
                      <a:r>
                        <a:rPr lang="it-IT" sz="1100" dirty="0">
                          <a:solidFill>
                            <a:schemeClr val="tx1"/>
                          </a:solidFill>
                          <a:effectLst/>
                        </a:rPr>
                        <a:t>Mobilità </a:t>
                      </a:r>
                    </a:p>
                    <a:p>
                      <a:pPr marL="0" marR="0" lvl="0" indent="0" algn="ctr" defTabSz="914857" rtl="0" eaLnBrk="1" fontAlgn="auto" latinLnBrk="0" hangingPunct="1">
                        <a:lnSpc>
                          <a:spcPct val="107000"/>
                        </a:lnSpc>
                        <a:spcBef>
                          <a:spcPts val="0"/>
                        </a:spcBef>
                        <a:spcAft>
                          <a:spcPts val="600"/>
                        </a:spcAft>
                        <a:buClrTx/>
                        <a:buSzTx/>
                        <a:buFontTx/>
                        <a:buNone/>
                        <a:tabLst/>
                        <a:defRPr/>
                      </a:pPr>
                      <a:r>
                        <a:rPr lang="it-IT" sz="1100" dirty="0">
                          <a:solidFill>
                            <a:schemeClr val="tx1"/>
                          </a:solidFill>
                          <a:effectLst/>
                        </a:rPr>
                        <a:t>[€/tCO</a:t>
                      </a:r>
                      <a:r>
                        <a:rPr lang="it-IT" sz="1100" baseline="-25000" dirty="0">
                          <a:solidFill>
                            <a:schemeClr val="tx1"/>
                          </a:solidFill>
                          <a:effectLst/>
                        </a:rPr>
                        <a:t>2</a:t>
                      </a:r>
                      <a:r>
                        <a:rPr lang="it-IT" sz="1100" baseline="0" dirty="0">
                          <a:solidFill>
                            <a:schemeClr val="tx1"/>
                          </a:solidFill>
                          <a:effectLst/>
                        </a:rPr>
                        <a:t>]</a:t>
                      </a:r>
                      <a:endParaRPr lang="it-IT"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rgbClr val="D2DEEF"/>
                    </a:solidFill>
                  </a:tcPr>
                </a:tc>
                <a:tc>
                  <a:txBody>
                    <a:bodyPr/>
                    <a:lstStyle/>
                    <a:p>
                      <a:pPr algn="ctr">
                        <a:lnSpc>
                          <a:spcPct val="107000"/>
                        </a:lnSpc>
                        <a:spcAft>
                          <a:spcPts val="600"/>
                        </a:spcAft>
                      </a:pPr>
                      <a:r>
                        <a:rPr lang="it-IT" sz="1100" dirty="0">
                          <a:effectLst/>
                          <a:latin typeface="Calibri" panose="020F0502020204030204" pitchFamily="34" charset="0"/>
                          <a:ea typeface="Calibri" panose="020F0502020204030204" pitchFamily="34" charset="0"/>
                          <a:cs typeface="Arial" panose="020B0604020202020204" pitchFamily="34" charset="0"/>
                        </a:rPr>
                        <a:t>4.462</a:t>
                      </a:r>
                    </a:p>
                  </a:txBody>
                  <a:tcPr marL="51435" marR="51435" marT="0" marB="0" anchor="ctr"/>
                </a:tc>
                <a:extLst>
                  <a:ext uri="{0D108BD9-81ED-4DB2-BD59-A6C34878D82A}">
                    <a16:rowId xmlns:a16="http://schemas.microsoft.com/office/drawing/2014/main" val="644715548"/>
                  </a:ext>
                </a:extLst>
              </a:tr>
              <a:tr h="518400">
                <a:tc>
                  <a:txBody>
                    <a:bodyPr/>
                    <a:lstStyle/>
                    <a:p>
                      <a:pPr algn="ctr">
                        <a:lnSpc>
                          <a:spcPct val="107000"/>
                        </a:lnSpc>
                        <a:spcAft>
                          <a:spcPts val="600"/>
                        </a:spcAft>
                      </a:pPr>
                      <a:r>
                        <a:rPr lang="it-IT" sz="1100" b="1" dirty="0">
                          <a:solidFill>
                            <a:schemeClr val="bg1"/>
                          </a:solidFill>
                          <a:effectLst/>
                        </a:rPr>
                        <a:t>Media complessiva</a:t>
                      </a:r>
                    </a:p>
                    <a:p>
                      <a:pPr algn="ctr">
                        <a:lnSpc>
                          <a:spcPct val="107000"/>
                        </a:lnSpc>
                        <a:spcAft>
                          <a:spcPts val="600"/>
                        </a:spcAft>
                      </a:pPr>
                      <a:r>
                        <a:rPr lang="it-IT" sz="1100" b="1" dirty="0">
                          <a:solidFill>
                            <a:schemeClr val="bg1"/>
                          </a:solidFill>
                          <a:effectLst/>
                        </a:rPr>
                        <a:t>[€/tCO</a:t>
                      </a:r>
                      <a:r>
                        <a:rPr lang="it-IT" sz="1100" b="1" baseline="-25000" dirty="0">
                          <a:solidFill>
                            <a:schemeClr val="bg1"/>
                          </a:solidFill>
                          <a:effectLst/>
                        </a:rPr>
                        <a:t>2</a:t>
                      </a:r>
                      <a:r>
                        <a:rPr lang="it-IT" sz="1100" b="1" baseline="0" dirty="0">
                          <a:solidFill>
                            <a:schemeClr val="bg1"/>
                          </a:solidFill>
                          <a:effectLst/>
                        </a:rPr>
                        <a:t>]</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tc>
                  <a:txBody>
                    <a:bodyPr/>
                    <a:lstStyle/>
                    <a:p>
                      <a:pPr algn="ctr">
                        <a:lnSpc>
                          <a:spcPct val="107000"/>
                        </a:lnSpc>
                        <a:spcAft>
                          <a:spcPts val="600"/>
                        </a:spcAft>
                      </a:pPr>
                      <a:r>
                        <a:rPr lang="it-IT" sz="1100" b="1" dirty="0">
                          <a:solidFill>
                            <a:schemeClr val="bg1"/>
                          </a:solidFill>
                          <a:effectLst/>
                        </a:rPr>
                        <a:t>1.974,6</a:t>
                      </a:r>
                      <a:endParaRPr lang="it-IT"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5">
                        <a:lumMod val="75000"/>
                      </a:schemeClr>
                    </a:solidFill>
                  </a:tcPr>
                </a:tc>
                <a:extLst>
                  <a:ext uri="{0D108BD9-81ED-4DB2-BD59-A6C34878D82A}">
                    <a16:rowId xmlns:a16="http://schemas.microsoft.com/office/drawing/2014/main" val="3498067977"/>
                  </a:ext>
                </a:extLst>
              </a:tr>
            </a:tbl>
          </a:graphicData>
        </a:graphic>
      </p:graphicFrame>
      <p:sp>
        <p:nvSpPr>
          <p:cNvPr id="6" name="Segnaposto contenuto 2">
            <a:extLst>
              <a:ext uri="{FF2B5EF4-FFF2-40B4-BE49-F238E27FC236}">
                <a16:creationId xmlns:a16="http://schemas.microsoft.com/office/drawing/2014/main" id="{22FA2242-4AEF-496E-86C9-FFE8DC0776D1}"/>
              </a:ext>
            </a:extLst>
          </p:cNvPr>
          <p:cNvSpPr txBox="1">
            <a:spLocks/>
          </p:cNvSpPr>
          <p:nvPr/>
        </p:nvSpPr>
        <p:spPr>
          <a:xfrm>
            <a:off x="167800" y="1038931"/>
            <a:ext cx="8243888" cy="832247"/>
          </a:xfrm>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it-IT" sz="1050" dirty="0">
                <a:latin typeface="+mn-lt"/>
              </a:rPr>
              <a:t>La tabella seguente mostra il </a:t>
            </a:r>
            <a:r>
              <a:rPr lang="it-IT" sz="1050" b="1" dirty="0">
                <a:latin typeface="+mn-lt"/>
              </a:rPr>
              <a:t>costo per ogni tonnellata di CO</a:t>
            </a:r>
            <a:r>
              <a:rPr lang="it-IT" sz="1050" b="1" baseline="-25000" dirty="0">
                <a:latin typeface="+mn-lt"/>
              </a:rPr>
              <a:t>2</a:t>
            </a:r>
            <a:r>
              <a:rPr lang="it-IT" sz="1050" b="1" dirty="0">
                <a:latin typeface="+mn-lt"/>
              </a:rPr>
              <a:t> evitata per il settore pubblico </a:t>
            </a:r>
            <a:r>
              <a:rPr lang="it-IT" sz="1050" dirty="0">
                <a:latin typeface="+mn-lt"/>
              </a:rPr>
              <a:t>nel corso del periodo </a:t>
            </a:r>
            <a:r>
              <a:rPr lang="it-IT" sz="1050" b="1" dirty="0">
                <a:latin typeface="+mn-lt"/>
              </a:rPr>
              <a:t>2022-2030 nei tre diversi ambiti di intervento.</a:t>
            </a:r>
            <a:endParaRPr lang="it-IT" sz="1050" dirty="0">
              <a:latin typeface="+mn-lt"/>
            </a:endParaRPr>
          </a:p>
        </p:txBody>
      </p:sp>
      <p:sp>
        <p:nvSpPr>
          <p:cNvPr id="7" name="CasellaDiTesto 6">
            <a:extLst>
              <a:ext uri="{FF2B5EF4-FFF2-40B4-BE49-F238E27FC236}">
                <a16:creationId xmlns:a16="http://schemas.microsoft.com/office/drawing/2014/main" id="{B82AFE41-A6E4-4000-8D30-8EB6EA30D1B1}"/>
              </a:ext>
            </a:extLst>
          </p:cNvPr>
          <p:cNvSpPr txBox="1"/>
          <p:nvPr/>
        </p:nvSpPr>
        <p:spPr>
          <a:xfrm>
            <a:off x="1677880" y="4467688"/>
            <a:ext cx="6567825" cy="219291"/>
          </a:xfrm>
          <a:prstGeom prst="rect">
            <a:avLst/>
          </a:prstGeom>
          <a:noFill/>
        </p:spPr>
        <p:txBody>
          <a:bodyPr wrap="square" rtlCol="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sz="825" i="1" dirty="0"/>
              <a:t>Nota: il dato riguardante la mobilità tiene conto delle differenti penetrazioni dei veicoli a carburanti alternativi nel corso del periodo di analisi.</a:t>
            </a:r>
          </a:p>
        </p:txBody>
      </p:sp>
    </p:spTree>
    <p:extLst>
      <p:ext uri="{BB962C8B-B14F-4D97-AF65-F5344CB8AC3E}">
        <p14:creationId xmlns:p14="http://schemas.microsoft.com/office/powerpoint/2010/main" val="1747734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9FBF8-9202-13ED-1855-201DDD448A3F}"/>
              </a:ext>
            </a:extLst>
          </p:cNvPr>
          <p:cNvSpPr>
            <a:spLocks noGrp="1"/>
          </p:cNvSpPr>
          <p:nvPr>
            <p:ph type="title"/>
          </p:nvPr>
        </p:nvSpPr>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dirty="0"/>
              <a:t>Ricadute occupazionali dovute al Piano</a:t>
            </a:r>
          </a:p>
        </p:txBody>
      </p:sp>
      <p:sp>
        <p:nvSpPr>
          <p:cNvPr id="3" name="Segnaposto numero diapositiva 2">
            <a:extLst>
              <a:ext uri="{FF2B5EF4-FFF2-40B4-BE49-F238E27FC236}">
                <a16:creationId xmlns:a16="http://schemas.microsoft.com/office/drawing/2014/main" id="{5CC0518D-FD4F-5FE3-FBD5-AF041C69770D}"/>
              </a:ext>
            </a:extLst>
          </p:cNvPr>
          <p:cNvSpPr>
            <a:spLocks noGrp="1"/>
          </p:cNvSpPr>
          <p:nvPr>
            <p:ph type="sldNum" sz="quarter" idx="4"/>
          </p:nvPr>
        </p:nvSpPr>
        <p:spPr/>
        <p:txBody>
          <a:bodyPr/>
          <a:lstStyle>
            <a:defPPr>
              <a:defRPr lang="it-IT"/>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defTabSz="343072"/>
            <a:fld id="{47A51C41-FDE7-4966-AEF8-3928EB321B57}" type="slidenum">
              <a:rPr lang="it-IT" smtClean="0"/>
              <a:pPr defTabSz="343072"/>
              <a:t>24</a:t>
            </a:fld>
            <a:endParaRPr lang="it-IT" dirty="0"/>
          </a:p>
        </p:txBody>
      </p:sp>
      <p:graphicFrame>
        <p:nvGraphicFramePr>
          <p:cNvPr id="5" name="Tabella 5">
            <a:extLst>
              <a:ext uri="{FF2B5EF4-FFF2-40B4-BE49-F238E27FC236}">
                <a16:creationId xmlns:a16="http://schemas.microsoft.com/office/drawing/2014/main" id="{32259676-3EF3-8C61-4440-40D2989999FC}"/>
              </a:ext>
            </a:extLst>
          </p:cNvPr>
          <p:cNvGraphicFramePr>
            <a:graphicFrameLocks noGrp="1"/>
          </p:cNvGraphicFramePr>
          <p:nvPr/>
        </p:nvGraphicFramePr>
        <p:xfrm>
          <a:off x="1524000" y="1811476"/>
          <a:ext cx="6096000" cy="187003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202220454"/>
                    </a:ext>
                  </a:extLst>
                </a:gridCol>
                <a:gridCol w="3048000">
                  <a:extLst>
                    <a:ext uri="{9D8B030D-6E8A-4147-A177-3AD203B41FA5}">
                      <a16:colId xmlns:a16="http://schemas.microsoft.com/office/drawing/2014/main" val="1634674053"/>
                    </a:ext>
                  </a:extLst>
                </a:gridCol>
              </a:tblGrid>
              <a:tr h="366544">
                <a:tc>
                  <a:txBody>
                    <a:bodyPr/>
                    <a:lstStyle/>
                    <a:p>
                      <a:pPr algn="ctr"/>
                      <a:r>
                        <a:rPr lang="it-IT" sz="1100" dirty="0"/>
                        <a:t>Settore di intervento</a:t>
                      </a:r>
                    </a:p>
                  </a:txBody>
                  <a:tcPr marL="68580" marR="68580" marT="34290" marB="34290" anchor="ctr"/>
                </a:tc>
                <a:tc>
                  <a:txBody>
                    <a:bodyPr/>
                    <a:lstStyle/>
                    <a:p>
                      <a:pPr algn="ctr"/>
                      <a:r>
                        <a:rPr lang="it-IT" sz="1100" dirty="0"/>
                        <a:t>Ricadute occupazionali (Unità di Lavoro aggiuntive)</a:t>
                      </a:r>
                    </a:p>
                  </a:txBody>
                  <a:tcPr marL="68580" marR="68580" marT="34290" marB="34290" anchor="ctr"/>
                </a:tc>
                <a:extLst>
                  <a:ext uri="{0D108BD9-81ED-4DB2-BD59-A6C34878D82A}">
                    <a16:rowId xmlns:a16="http://schemas.microsoft.com/office/drawing/2014/main" val="4136506147"/>
                  </a:ext>
                </a:extLst>
              </a:tr>
              <a:tr h="366544">
                <a:tc>
                  <a:txBody>
                    <a:bodyPr/>
                    <a:lstStyle/>
                    <a:p>
                      <a:pPr algn="ctr"/>
                      <a:r>
                        <a:rPr lang="it-IT" sz="1100" b="1" dirty="0"/>
                        <a:t>Rinnovabili</a:t>
                      </a:r>
                    </a:p>
                  </a:txBody>
                  <a:tcPr marL="68580" marR="68580" marT="34290" marB="34290" anchor="ctr"/>
                </a:tc>
                <a:tc>
                  <a:txBody>
                    <a:bodyPr/>
                    <a:lstStyle/>
                    <a:p>
                      <a:pPr algn="ctr"/>
                      <a:r>
                        <a:rPr lang="it-IT" sz="1100" b="1" dirty="0"/>
                        <a:t>+ 45.352</a:t>
                      </a:r>
                    </a:p>
                  </a:txBody>
                  <a:tcPr marL="68580" marR="68580" marT="34290" marB="34290" anchor="ctr"/>
                </a:tc>
                <a:extLst>
                  <a:ext uri="{0D108BD9-81ED-4DB2-BD59-A6C34878D82A}">
                    <a16:rowId xmlns:a16="http://schemas.microsoft.com/office/drawing/2014/main" val="135410010"/>
                  </a:ext>
                </a:extLst>
              </a:tr>
              <a:tr h="366544">
                <a:tc>
                  <a:txBody>
                    <a:bodyPr/>
                    <a:lstStyle/>
                    <a:p>
                      <a:pPr algn="ctr"/>
                      <a:r>
                        <a:rPr lang="it-IT" sz="1100" b="1" dirty="0"/>
                        <a:t>Efficienza energetica</a:t>
                      </a:r>
                    </a:p>
                  </a:txBody>
                  <a:tcPr marL="68580" marR="68580" marT="34290" marB="34290" anchor="ctr"/>
                </a:tc>
                <a:tc>
                  <a:txBody>
                    <a:bodyPr/>
                    <a:lstStyle/>
                    <a:p>
                      <a:pPr algn="ctr"/>
                      <a:r>
                        <a:rPr lang="it-IT" sz="1100" b="1" dirty="0"/>
                        <a:t>+ 94.258</a:t>
                      </a:r>
                    </a:p>
                  </a:txBody>
                  <a:tcPr marL="68580" marR="68580" marT="34290" marB="34290" anchor="ctr"/>
                </a:tc>
                <a:extLst>
                  <a:ext uri="{0D108BD9-81ED-4DB2-BD59-A6C34878D82A}">
                    <a16:rowId xmlns:a16="http://schemas.microsoft.com/office/drawing/2014/main" val="2675341680"/>
                  </a:ext>
                </a:extLst>
              </a:tr>
              <a:tr h="366544">
                <a:tc>
                  <a:txBody>
                    <a:bodyPr/>
                    <a:lstStyle/>
                    <a:p>
                      <a:pPr algn="ctr"/>
                      <a:r>
                        <a:rPr lang="it-IT" sz="1100" b="1" dirty="0"/>
                        <a:t>Mobilità*</a:t>
                      </a:r>
                    </a:p>
                  </a:txBody>
                  <a:tcPr marL="68580" marR="68580" marT="34290" marB="34290" anchor="ctr"/>
                </a:tc>
                <a:tc>
                  <a:txBody>
                    <a:bodyPr/>
                    <a:lstStyle/>
                    <a:p>
                      <a:pPr algn="ctr"/>
                      <a:r>
                        <a:rPr lang="it-IT" sz="1100" b="1" dirty="0"/>
                        <a:t>+ 2.750</a:t>
                      </a:r>
                    </a:p>
                  </a:txBody>
                  <a:tcPr marL="68580" marR="68580" marT="34290" marB="34290" anchor="ctr"/>
                </a:tc>
                <a:extLst>
                  <a:ext uri="{0D108BD9-81ED-4DB2-BD59-A6C34878D82A}">
                    <a16:rowId xmlns:a16="http://schemas.microsoft.com/office/drawing/2014/main" val="2840292513"/>
                  </a:ext>
                </a:extLst>
              </a:tr>
              <a:tr h="366544">
                <a:tc>
                  <a:txBody>
                    <a:bodyPr/>
                    <a:lstStyle/>
                    <a:p>
                      <a:pPr algn="ctr"/>
                      <a:r>
                        <a:rPr lang="it-IT" sz="1100" b="1" dirty="0">
                          <a:solidFill>
                            <a:schemeClr val="bg1"/>
                          </a:solidFill>
                        </a:rPr>
                        <a:t>Totale</a:t>
                      </a:r>
                    </a:p>
                  </a:txBody>
                  <a:tcPr marL="68580" marR="68580" marT="34290" marB="34290" anchor="ctr">
                    <a:solidFill>
                      <a:srgbClr val="2F5597"/>
                    </a:solidFill>
                  </a:tcPr>
                </a:tc>
                <a:tc>
                  <a:txBody>
                    <a:bodyPr/>
                    <a:lstStyle/>
                    <a:p>
                      <a:pPr algn="ctr"/>
                      <a:r>
                        <a:rPr lang="it-IT" sz="1100" b="1" dirty="0">
                          <a:solidFill>
                            <a:schemeClr val="bg1"/>
                          </a:solidFill>
                        </a:rPr>
                        <a:t>+ 142.360</a:t>
                      </a:r>
                    </a:p>
                  </a:txBody>
                  <a:tcPr marL="68580" marR="68580" marT="34290" marB="34290" anchor="ctr">
                    <a:solidFill>
                      <a:srgbClr val="2F5597"/>
                    </a:solidFill>
                  </a:tcPr>
                </a:tc>
                <a:extLst>
                  <a:ext uri="{0D108BD9-81ED-4DB2-BD59-A6C34878D82A}">
                    <a16:rowId xmlns:a16="http://schemas.microsoft.com/office/drawing/2014/main" val="2648980777"/>
                  </a:ext>
                </a:extLst>
              </a:tr>
            </a:tbl>
          </a:graphicData>
        </a:graphic>
      </p:graphicFrame>
      <p:sp>
        <p:nvSpPr>
          <p:cNvPr id="6" name="CasellaDiTesto 5">
            <a:extLst>
              <a:ext uri="{FF2B5EF4-FFF2-40B4-BE49-F238E27FC236}">
                <a16:creationId xmlns:a16="http://schemas.microsoft.com/office/drawing/2014/main" id="{88D98F70-73F9-4B3C-B7C2-EDA6A0ECBB4C}"/>
              </a:ext>
            </a:extLst>
          </p:cNvPr>
          <p:cNvSpPr txBox="1"/>
          <p:nvPr/>
        </p:nvSpPr>
        <p:spPr>
          <a:xfrm>
            <a:off x="1677880" y="4467688"/>
            <a:ext cx="6567825" cy="346249"/>
          </a:xfrm>
          <a:prstGeom prst="rect">
            <a:avLst/>
          </a:prstGeom>
          <a:noFill/>
        </p:spPr>
        <p:txBody>
          <a:bodyPr wrap="square" rtlCol="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sz="825" i="1" dirty="0"/>
              <a:t>*il valore riportato rispecchia le ricadute per l’infrastruttura di ricarica, in quanto il saldo occupazionale relativo ai veicoli è nullo. Tale evenienza si deve alla riconversione del parco circolante dai carburanti tradizionali a quelli alternativi, che non richiede nuove Unità di Lavoro.</a:t>
            </a:r>
          </a:p>
        </p:txBody>
      </p:sp>
      <p:sp>
        <p:nvSpPr>
          <p:cNvPr id="7" name="Segnaposto contenuto 2">
            <a:extLst>
              <a:ext uri="{FF2B5EF4-FFF2-40B4-BE49-F238E27FC236}">
                <a16:creationId xmlns:a16="http://schemas.microsoft.com/office/drawing/2014/main" id="{163ED89C-0232-40CC-BB46-DA79ECD2A4E2}"/>
              </a:ext>
            </a:extLst>
          </p:cNvPr>
          <p:cNvSpPr txBox="1">
            <a:spLocks/>
          </p:cNvSpPr>
          <p:nvPr/>
        </p:nvSpPr>
        <p:spPr>
          <a:xfrm>
            <a:off x="167800" y="807364"/>
            <a:ext cx="8243888" cy="832247"/>
          </a:xfrm>
        </p:spPr>
        <p:txBody>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endParaRPr lang="it-IT" sz="1050" dirty="0">
              <a:latin typeface="+mn-lt"/>
            </a:endParaRPr>
          </a:p>
          <a:p>
            <a:pPr algn="just"/>
            <a:r>
              <a:rPr lang="it-IT" sz="1050" dirty="0">
                <a:latin typeface="+mn-lt"/>
              </a:rPr>
              <a:t>Infine, vengono presentate di seguito le </a:t>
            </a:r>
            <a:r>
              <a:rPr lang="it-IT" sz="1050" b="1" dirty="0">
                <a:latin typeface="+mn-lt"/>
              </a:rPr>
              <a:t>ricadute occupazionali complessive </a:t>
            </a:r>
            <a:r>
              <a:rPr lang="it-IT" sz="1050" dirty="0">
                <a:latin typeface="+mn-lt"/>
              </a:rPr>
              <a:t>in termini di Unità di Lavoro aggiuntive nel corso del periodo 2022-2030 come conseguenza dell’attuazione delle misure del Piano e in ottemperanza con gli obiettivi di riduzione delle emissioni al 2030.</a:t>
            </a:r>
          </a:p>
          <a:p>
            <a:pPr algn="just"/>
            <a:r>
              <a:rPr lang="it-IT" sz="1050" b="1" u="sng" dirty="0">
                <a:latin typeface="+mn-lt"/>
              </a:rPr>
              <a:t>L’effetto complessivo è quindi stimabile in una crescita di circa il 4% degli occupati in Lombardia</a:t>
            </a:r>
          </a:p>
        </p:txBody>
      </p:sp>
    </p:spTree>
    <p:extLst>
      <p:ext uri="{BB962C8B-B14F-4D97-AF65-F5344CB8AC3E}">
        <p14:creationId xmlns:p14="http://schemas.microsoft.com/office/powerpoint/2010/main" val="76918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6" y="4863555"/>
            <a:ext cx="842068" cy="257185"/>
          </a:xfrm>
          <a:prstGeom prst="rect">
            <a:avLst/>
          </a:prstGeom>
        </p:spPr>
      </p:pic>
      <p:grpSp>
        <p:nvGrpSpPr>
          <p:cNvPr id="14" name="Gruppo 13">
            <a:extLst>
              <a:ext uri="{FF2B5EF4-FFF2-40B4-BE49-F238E27FC236}">
                <a16:creationId xmlns:a16="http://schemas.microsoft.com/office/drawing/2014/main" id="{F015D872-E88F-8D3E-E59F-96474A328BA0}"/>
              </a:ext>
            </a:extLst>
          </p:cNvPr>
          <p:cNvGrpSpPr/>
          <p:nvPr/>
        </p:nvGrpSpPr>
        <p:grpSpPr>
          <a:xfrm>
            <a:off x="-31295" y="229296"/>
            <a:ext cx="1630044" cy="309880"/>
            <a:chOff x="0" y="0"/>
            <a:chExt cx="1630127" cy="310184"/>
          </a:xfrm>
        </p:grpSpPr>
        <p:sp>
          <p:nvSpPr>
            <p:cNvPr id="15" name="Rettangolo 14">
              <a:extLst>
                <a:ext uri="{FF2B5EF4-FFF2-40B4-BE49-F238E27FC236}">
                  <a16:creationId xmlns:a16="http://schemas.microsoft.com/office/drawing/2014/main" id="{E1CCADAE-4798-112B-7780-33A41536527A}"/>
                </a:ext>
              </a:extLst>
            </p:cNvPr>
            <p:cNvSpPr/>
            <p:nvPr/>
          </p:nvSpPr>
          <p:spPr>
            <a:xfrm>
              <a:off x="0" y="0"/>
              <a:ext cx="294308" cy="31018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7C8F6F2E-99FC-DB83-79E1-8CD154FD7490}"/>
                </a:ext>
              </a:extLst>
            </p:cNvPr>
            <p:cNvSpPr/>
            <p:nvPr/>
          </p:nvSpPr>
          <p:spPr>
            <a:xfrm>
              <a:off x="333954" y="0"/>
              <a:ext cx="294308" cy="310184"/>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18" name="Rettangolo 17">
              <a:extLst>
                <a:ext uri="{FF2B5EF4-FFF2-40B4-BE49-F238E27FC236}">
                  <a16:creationId xmlns:a16="http://schemas.microsoft.com/office/drawing/2014/main" id="{AECD428B-D92F-FB4D-A066-3B12C1661F9B}"/>
                </a:ext>
              </a:extLst>
            </p:cNvPr>
            <p:cNvSpPr/>
            <p:nvPr/>
          </p:nvSpPr>
          <p:spPr>
            <a:xfrm>
              <a:off x="667909" y="0"/>
              <a:ext cx="294308" cy="31018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879A4B12-C24B-05DC-3971-69ABE1234240}"/>
                </a:ext>
              </a:extLst>
            </p:cNvPr>
            <p:cNvSpPr/>
            <p:nvPr/>
          </p:nvSpPr>
          <p:spPr>
            <a:xfrm>
              <a:off x="1001864" y="0"/>
              <a:ext cx="294308" cy="310184"/>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21" name="Rettangolo 20">
              <a:extLst>
                <a:ext uri="{FF2B5EF4-FFF2-40B4-BE49-F238E27FC236}">
                  <a16:creationId xmlns:a16="http://schemas.microsoft.com/office/drawing/2014/main" id="{D2D97913-7507-D86F-AAFA-1D1FB5CE5465}"/>
                </a:ext>
              </a:extLst>
            </p:cNvPr>
            <p:cNvSpPr/>
            <p:nvPr/>
          </p:nvSpPr>
          <p:spPr>
            <a:xfrm>
              <a:off x="1335819" y="0"/>
              <a:ext cx="294308" cy="31018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sp>
        <p:nvSpPr>
          <p:cNvPr id="19" name="CasellaDiTesto 18">
            <a:extLst>
              <a:ext uri="{FF2B5EF4-FFF2-40B4-BE49-F238E27FC236}">
                <a16:creationId xmlns:a16="http://schemas.microsoft.com/office/drawing/2014/main" id="{8480209E-E07F-4AB8-B726-BCBBD4A3C68F}"/>
              </a:ext>
            </a:extLst>
          </p:cNvPr>
          <p:cNvSpPr txBox="1"/>
          <p:nvPr/>
        </p:nvSpPr>
        <p:spPr>
          <a:xfrm>
            <a:off x="403149" y="360071"/>
            <a:ext cx="8124765" cy="369332"/>
          </a:xfrm>
          <a:prstGeom prst="rect">
            <a:avLst/>
          </a:prstGeom>
          <a:noFill/>
        </p:spPr>
        <p:txBody>
          <a:bodyPr wrap="square">
            <a:spAutoFit/>
          </a:bodyPr>
          <a:lstStyle/>
          <a:p>
            <a:pPr algn="ctr"/>
            <a:r>
              <a:rPr lang="it-IT" b="1" dirty="0">
                <a:solidFill>
                  <a:schemeClr val="accent6">
                    <a:lumMod val="75000"/>
                  </a:schemeClr>
                </a:solidFill>
              </a:rPr>
              <a:t>COSTRUZIONE DELLO SCENARIO OTTIMALE</a:t>
            </a:r>
          </a:p>
        </p:txBody>
      </p:sp>
      <p:sp>
        <p:nvSpPr>
          <p:cNvPr id="17" name="CasellaDiTesto 16">
            <a:extLst>
              <a:ext uri="{FF2B5EF4-FFF2-40B4-BE49-F238E27FC236}">
                <a16:creationId xmlns:a16="http://schemas.microsoft.com/office/drawing/2014/main" id="{A87E46E8-18E0-43C9-A28C-DA732589343C}"/>
              </a:ext>
            </a:extLst>
          </p:cNvPr>
          <p:cNvSpPr txBox="1"/>
          <p:nvPr/>
        </p:nvSpPr>
        <p:spPr>
          <a:xfrm>
            <a:off x="350195" y="669951"/>
            <a:ext cx="8265267" cy="1323439"/>
          </a:xfrm>
          <a:prstGeom prst="rect">
            <a:avLst/>
          </a:prstGeom>
          <a:noFill/>
        </p:spPr>
        <p:txBody>
          <a:bodyPr wrap="square">
            <a:spAutoFit/>
          </a:bodyPr>
          <a:lstStyle/>
          <a:p>
            <a:pPr algn="just">
              <a:spcAft>
                <a:spcPts val="800"/>
              </a:spcAft>
            </a:pPr>
            <a:r>
              <a:rPr lang="it-IT" sz="16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Nel grafico sono indicate le emissioni rilevate nei diversi settori di interesse* al 2005 e al 2019 (anno più recente precedente alla pandemia), corredate dai risultati del modello al 2030, prima in assenza di vincoli emissivi (ovvero secondo una pura ottimizzazione economica) e poi al diminuire delle emissioni ammesse, da 47,5 Mt a 42,5 Mt, ovvero nell’intorno del target di 43,5 Mt - </a:t>
            </a:r>
            <a:r>
              <a:rPr lang="it-IT" sz="1600"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coerente con il “</a:t>
            </a:r>
            <a:r>
              <a:rPr lang="it-IT" sz="1600" i="1" dirty="0" err="1">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Fit</a:t>
            </a:r>
            <a:r>
              <a:rPr lang="it-IT" sz="1600" i="1"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For 55</a:t>
            </a:r>
            <a:r>
              <a:rPr lang="it-IT" sz="1600"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it-IT" sz="16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rPr>
              <a:t> - </a:t>
            </a:r>
            <a:r>
              <a:rPr lang="it-IT" sz="16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per il complesso dei settori interessati. </a:t>
            </a:r>
            <a:endParaRPr lang="it-IT" sz="16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CasellaDiTesto 26">
            <a:extLst>
              <a:ext uri="{FF2B5EF4-FFF2-40B4-BE49-F238E27FC236}">
                <a16:creationId xmlns:a16="http://schemas.microsoft.com/office/drawing/2014/main" id="{DB732BCF-8A40-4B54-81C3-1902A561DF51}"/>
              </a:ext>
            </a:extLst>
          </p:cNvPr>
          <p:cNvSpPr txBox="1"/>
          <p:nvPr/>
        </p:nvSpPr>
        <p:spPr>
          <a:xfrm>
            <a:off x="350195" y="2016544"/>
            <a:ext cx="3001532" cy="1569660"/>
          </a:xfrm>
          <a:prstGeom prst="rect">
            <a:avLst/>
          </a:prstGeom>
          <a:noFill/>
        </p:spPr>
        <p:txBody>
          <a:bodyPr wrap="square">
            <a:spAutoFit/>
          </a:bodyPr>
          <a:lstStyle/>
          <a:p>
            <a:r>
              <a:rPr lang="it-IT" sz="16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Una consistente quota di riduzione è ottenuta già in assenza di vincoli, quindi tale da poter essere intrinsecamente conveniente sotto il profilo economico.</a:t>
            </a:r>
          </a:p>
        </p:txBody>
      </p:sp>
      <p:sp>
        <p:nvSpPr>
          <p:cNvPr id="28" name="CasellaDiTesto 27">
            <a:extLst>
              <a:ext uri="{FF2B5EF4-FFF2-40B4-BE49-F238E27FC236}">
                <a16:creationId xmlns:a16="http://schemas.microsoft.com/office/drawing/2014/main" id="{6656CDDB-DC7D-41B1-94E2-852046FEC747}"/>
              </a:ext>
            </a:extLst>
          </p:cNvPr>
          <p:cNvSpPr txBox="1"/>
          <p:nvPr/>
        </p:nvSpPr>
        <p:spPr>
          <a:xfrm>
            <a:off x="350195" y="4196550"/>
            <a:ext cx="3001532" cy="553998"/>
          </a:xfrm>
          <a:prstGeom prst="rect">
            <a:avLst/>
          </a:prstGeom>
          <a:noFill/>
        </p:spPr>
        <p:txBody>
          <a:bodyPr wrap="square">
            <a:spAutoFit/>
          </a:bodyPr>
          <a:lstStyle/>
          <a:p>
            <a:r>
              <a:rPr lang="it-IT" sz="10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Tutte le analisi di scenario non  considerano le emissioni di </a:t>
            </a:r>
            <a:r>
              <a:rPr lang="it-IT" sz="10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GHGs</a:t>
            </a:r>
            <a:r>
              <a:rPr lang="it-IT" sz="10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derivate dal settore Industriale soggetto ad EU-ETS.</a:t>
            </a:r>
          </a:p>
        </p:txBody>
      </p:sp>
      <p:pic>
        <p:nvPicPr>
          <p:cNvPr id="4" name="Immagine 3">
            <a:extLst>
              <a:ext uri="{FF2B5EF4-FFF2-40B4-BE49-F238E27FC236}">
                <a16:creationId xmlns:a16="http://schemas.microsoft.com/office/drawing/2014/main" id="{A6D06F27-F0EC-1C45-7F51-80F86E72463C}"/>
              </a:ext>
            </a:extLst>
          </p:cNvPr>
          <p:cNvPicPr>
            <a:picLocks noChangeAspect="1"/>
          </p:cNvPicPr>
          <p:nvPr/>
        </p:nvPicPr>
        <p:blipFill>
          <a:blip r:embed="rId4"/>
          <a:stretch>
            <a:fillRect/>
          </a:stretch>
        </p:blipFill>
        <p:spPr>
          <a:xfrm>
            <a:off x="3708400" y="2000643"/>
            <a:ext cx="4507190" cy="2675451"/>
          </a:xfrm>
          <a:prstGeom prst="rect">
            <a:avLst/>
          </a:prstGeom>
        </p:spPr>
      </p:pic>
      <p:sp>
        <p:nvSpPr>
          <p:cNvPr id="2" name="Ovale 1">
            <a:extLst>
              <a:ext uri="{FF2B5EF4-FFF2-40B4-BE49-F238E27FC236}">
                <a16:creationId xmlns:a16="http://schemas.microsoft.com/office/drawing/2014/main" id="{828DF61C-4B58-776F-DBFD-CDD0F2C6B4A1}"/>
              </a:ext>
            </a:extLst>
          </p:cNvPr>
          <p:cNvSpPr/>
          <p:nvPr/>
        </p:nvSpPr>
        <p:spPr>
          <a:xfrm>
            <a:off x="6857864" y="2797039"/>
            <a:ext cx="482600" cy="18790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964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6" y="4863555"/>
            <a:ext cx="842068" cy="257185"/>
          </a:xfrm>
          <a:prstGeom prst="rect">
            <a:avLst/>
          </a:prstGeom>
        </p:spPr>
      </p:pic>
      <p:grpSp>
        <p:nvGrpSpPr>
          <p:cNvPr id="14" name="Gruppo 13">
            <a:extLst>
              <a:ext uri="{FF2B5EF4-FFF2-40B4-BE49-F238E27FC236}">
                <a16:creationId xmlns:a16="http://schemas.microsoft.com/office/drawing/2014/main" id="{F015D872-E88F-8D3E-E59F-96474A328BA0}"/>
              </a:ext>
            </a:extLst>
          </p:cNvPr>
          <p:cNvGrpSpPr/>
          <p:nvPr/>
        </p:nvGrpSpPr>
        <p:grpSpPr>
          <a:xfrm>
            <a:off x="108857" y="74356"/>
            <a:ext cx="1630044" cy="309880"/>
            <a:chOff x="0" y="0"/>
            <a:chExt cx="1630127" cy="310184"/>
          </a:xfrm>
        </p:grpSpPr>
        <p:sp>
          <p:nvSpPr>
            <p:cNvPr id="15" name="Rettangolo 14">
              <a:extLst>
                <a:ext uri="{FF2B5EF4-FFF2-40B4-BE49-F238E27FC236}">
                  <a16:creationId xmlns:a16="http://schemas.microsoft.com/office/drawing/2014/main" id="{E1CCADAE-4798-112B-7780-33A41536527A}"/>
                </a:ext>
              </a:extLst>
            </p:cNvPr>
            <p:cNvSpPr/>
            <p:nvPr/>
          </p:nvSpPr>
          <p:spPr>
            <a:xfrm>
              <a:off x="0"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7C8F6F2E-99FC-DB83-79E1-8CD154FD7490}"/>
                </a:ext>
              </a:extLst>
            </p:cNvPr>
            <p:cNvSpPr/>
            <p:nvPr/>
          </p:nvSpPr>
          <p:spPr>
            <a:xfrm>
              <a:off x="33395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18" name="Rettangolo 17">
              <a:extLst>
                <a:ext uri="{FF2B5EF4-FFF2-40B4-BE49-F238E27FC236}">
                  <a16:creationId xmlns:a16="http://schemas.microsoft.com/office/drawing/2014/main" id="{AECD428B-D92F-FB4D-A066-3B12C1661F9B}"/>
                </a:ext>
              </a:extLst>
            </p:cNvPr>
            <p:cNvSpPr/>
            <p:nvPr/>
          </p:nvSpPr>
          <p:spPr>
            <a:xfrm>
              <a:off x="66790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879A4B12-C24B-05DC-3971-69ABE1234240}"/>
                </a:ext>
              </a:extLst>
            </p:cNvPr>
            <p:cNvSpPr/>
            <p:nvPr/>
          </p:nvSpPr>
          <p:spPr>
            <a:xfrm>
              <a:off x="100186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21" name="Rettangolo 20">
              <a:extLst>
                <a:ext uri="{FF2B5EF4-FFF2-40B4-BE49-F238E27FC236}">
                  <a16:creationId xmlns:a16="http://schemas.microsoft.com/office/drawing/2014/main" id="{D2D97913-7507-D86F-AAFA-1D1FB5CE5465}"/>
                </a:ext>
              </a:extLst>
            </p:cNvPr>
            <p:cNvSpPr/>
            <p:nvPr/>
          </p:nvSpPr>
          <p:spPr>
            <a:xfrm>
              <a:off x="133581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sp>
        <p:nvSpPr>
          <p:cNvPr id="19" name="CasellaDiTesto 18">
            <a:extLst>
              <a:ext uri="{FF2B5EF4-FFF2-40B4-BE49-F238E27FC236}">
                <a16:creationId xmlns:a16="http://schemas.microsoft.com/office/drawing/2014/main" id="{8480209E-E07F-4AB8-B726-BCBBD4A3C68F}"/>
              </a:ext>
            </a:extLst>
          </p:cNvPr>
          <p:cNvSpPr txBox="1"/>
          <p:nvPr/>
        </p:nvSpPr>
        <p:spPr>
          <a:xfrm>
            <a:off x="276151" y="515334"/>
            <a:ext cx="8124765" cy="369332"/>
          </a:xfrm>
          <a:prstGeom prst="rect">
            <a:avLst/>
          </a:prstGeom>
          <a:noFill/>
        </p:spPr>
        <p:txBody>
          <a:bodyPr wrap="square">
            <a:spAutoFit/>
          </a:bodyPr>
          <a:lstStyle/>
          <a:p>
            <a:pPr algn="ctr"/>
            <a:r>
              <a:rPr lang="it-IT" b="1" dirty="0">
                <a:solidFill>
                  <a:schemeClr val="accent6">
                    <a:lumMod val="75000"/>
                  </a:schemeClr>
                </a:solidFill>
              </a:rPr>
              <a:t>LA VISIONE DI SISTEMA DELLO SCENARIO EMISSIVO ED ENERGETICO</a:t>
            </a:r>
          </a:p>
        </p:txBody>
      </p:sp>
      <p:sp>
        <p:nvSpPr>
          <p:cNvPr id="17" name="CasellaDiTesto 16">
            <a:extLst>
              <a:ext uri="{FF2B5EF4-FFF2-40B4-BE49-F238E27FC236}">
                <a16:creationId xmlns:a16="http://schemas.microsoft.com/office/drawing/2014/main" id="{C4EDC38B-6E49-4C69-9685-5542DB2FE342}"/>
              </a:ext>
            </a:extLst>
          </p:cNvPr>
          <p:cNvSpPr txBox="1"/>
          <p:nvPr/>
        </p:nvSpPr>
        <p:spPr>
          <a:xfrm>
            <a:off x="583658" y="1196057"/>
            <a:ext cx="7509753" cy="1179810"/>
          </a:xfrm>
          <a:prstGeom prst="rect">
            <a:avLst/>
          </a:prstGeom>
          <a:noFill/>
        </p:spPr>
        <p:txBody>
          <a:bodyPr wrap="square">
            <a:spAutoFit/>
          </a:bodyPr>
          <a:lstStyle/>
          <a:p>
            <a:pPr algn="just">
              <a:spcAft>
                <a:spcPts val="800"/>
              </a:spcAft>
            </a:pPr>
            <a:r>
              <a:rPr lang="it-IT" sz="1600" dirty="0">
                <a:solidFill>
                  <a:schemeClr val="tx1">
                    <a:lumMod val="50000"/>
                    <a:lumOff val="50000"/>
                  </a:schemeClr>
                </a:solidFill>
                <a:effectLst/>
                <a:ea typeface="Times New Roman" panose="02020603050405020304" pitchFamily="18" charset="0"/>
                <a:cs typeface="Calibri" panose="020F0502020204030204" pitchFamily="34" charset="0"/>
              </a:rPr>
              <a:t>L’obiettivo di riduzione delle emissioni climalteranti si accompagna agli altri due obiettivi fondamentali del PREAC sempre nell’orizzonte temporale 2030 rispetto alla base 2005:</a:t>
            </a:r>
            <a:endParaRPr lang="it-IT" sz="1600" dirty="0">
              <a:solidFill>
                <a:schemeClr val="tx1">
                  <a:lumMod val="50000"/>
                  <a:lumOff val="50000"/>
                </a:schemeClr>
              </a:solidFill>
              <a:effectLst/>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it-IT" sz="1600" dirty="0">
                <a:solidFill>
                  <a:schemeClr val="tx1">
                    <a:lumMod val="50000"/>
                    <a:lumOff val="50000"/>
                  </a:schemeClr>
                </a:solidFill>
                <a:effectLst/>
                <a:ea typeface="Times New Roman" panose="02020603050405020304" pitchFamily="18" charset="0"/>
                <a:cs typeface="Calibri" panose="020F0502020204030204" pitchFamily="34" charset="0"/>
              </a:rPr>
              <a:t>la </a:t>
            </a:r>
            <a:r>
              <a:rPr lang="it-IT" sz="1600" b="1" dirty="0">
                <a:solidFill>
                  <a:schemeClr val="tx1">
                    <a:lumMod val="50000"/>
                    <a:lumOff val="50000"/>
                  </a:schemeClr>
                </a:solidFill>
                <a:effectLst/>
                <a:ea typeface="Times New Roman" panose="02020603050405020304" pitchFamily="18" charset="0"/>
                <a:cs typeface="Calibri" panose="020F0502020204030204" pitchFamily="34" charset="0"/>
              </a:rPr>
              <a:t>riduzione del 35,2% degli usi finali di energia</a:t>
            </a:r>
            <a:r>
              <a:rPr lang="it-IT" sz="1600" dirty="0">
                <a:solidFill>
                  <a:schemeClr val="tx1">
                    <a:lumMod val="50000"/>
                    <a:lumOff val="50000"/>
                  </a:schemeClr>
                </a:solidFill>
                <a:effectLst/>
                <a:ea typeface="Times New Roman" panose="02020603050405020304" pitchFamily="18" charset="0"/>
                <a:cs typeface="Calibri" panose="020F0502020204030204" pitchFamily="34" charset="0"/>
              </a:rPr>
              <a:t>;</a:t>
            </a:r>
            <a:endParaRPr lang="it-IT" sz="1600" dirty="0">
              <a:solidFill>
                <a:schemeClr val="tx1">
                  <a:lumMod val="50000"/>
                  <a:lumOff val="50000"/>
                </a:schemeClr>
              </a:solidFill>
              <a:effectLst/>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it-IT" sz="1600" dirty="0">
                <a:solidFill>
                  <a:schemeClr val="tx1">
                    <a:lumMod val="50000"/>
                    <a:lumOff val="50000"/>
                  </a:schemeClr>
                </a:solidFill>
                <a:effectLst/>
                <a:ea typeface="Times New Roman" panose="02020603050405020304" pitchFamily="18" charset="0"/>
                <a:cs typeface="Calibri" panose="020F0502020204030204" pitchFamily="34" charset="0"/>
              </a:rPr>
              <a:t>la </a:t>
            </a:r>
            <a:r>
              <a:rPr lang="it-IT" sz="1600" b="1" dirty="0">
                <a:solidFill>
                  <a:schemeClr val="tx1">
                    <a:lumMod val="50000"/>
                    <a:lumOff val="50000"/>
                  </a:schemeClr>
                </a:solidFill>
                <a:effectLst/>
                <a:ea typeface="Times New Roman" panose="02020603050405020304" pitchFamily="18" charset="0"/>
                <a:cs typeface="Calibri" panose="020F0502020204030204" pitchFamily="34" charset="0"/>
              </a:rPr>
              <a:t>produzione di energia da fonti rinnovabili </a:t>
            </a:r>
            <a:r>
              <a:rPr lang="it-IT" sz="1600" dirty="0">
                <a:solidFill>
                  <a:schemeClr val="tx1">
                    <a:lumMod val="50000"/>
                    <a:lumOff val="50000"/>
                  </a:schemeClr>
                </a:solidFill>
                <a:effectLst/>
                <a:ea typeface="Times New Roman" panose="02020603050405020304" pitchFamily="18" charset="0"/>
                <a:cs typeface="Calibri" panose="020F0502020204030204" pitchFamily="34" charset="0"/>
              </a:rPr>
              <a:t>pari al </a:t>
            </a:r>
            <a:r>
              <a:rPr lang="it-IT" sz="1600" b="1" dirty="0">
                <a:solidFill>
                  <a:schemeClr val="tx1">
                    <a:lumMod val="50000"/>
                    <a:lumOff val="50000"/>
                  </a:schemeClr>
                </a:solidFill>
                <a:effectLst/>
                <a:ea typeface="Times New Roman" panose="02020603050405020304" pitchFamily="18" charset="0"/>
                <a:cs typeface="Calibri" panose="020F0502020204030204" pitchFamily="34" charset="0"/>
              </a:rPr>
              <a:t>35,8% </a:t>
            </a:r>
            <a:r>
              <a:rPr lang="it-IT" sz="1600" dirty="0">
                <a:solidFill>
                  <a:schemeClr val="tx1">
                    <a:lumMod val="50000"/>
                    <a:lumOff val="50000"/>
                  </a:schemeClr>
                </a:solidFill>
                <a:effectLst/>
                <a:ea typeface="Times New Roman" panose="02020603050405020304" pitchFamily="18" charset="0"/>
                <a:cs typeface="Calibri" panose="020F0502020204030204" pitchFamily="34" charset="0"/>
              </a:rPr>
              <a:t>degli usi finali di energia.</a:t>
            </a:r>
            <a:endParaRPr lang="it-IT" sz="1600" dirty="0">
              <a:solidFill>
                <a:schemeClr val="tx1">
                  <a:lumMod val="50000"/>
                  <a:lumOff val="50000"/>
                </a:schemeClr>
              </a:solidFill>
              <a:effectLst/>
              <a:ea typeface="Times New Roman" panose="02020603050405020304" pitchFamily="18" charset="0"/>
              <a:cs typeface="Times New Roman" panose="02020603050405020304" pitchFamily="18" charset="0"/>
            </a:endParaRPr>
          </a:p>
        </p:txBody>
      </p:sp>
      <p:graphicFrame>
        <p:nvGraphicFramePr>
          <p:cNvPr id="3" name="Tabella 2">
            <a:extLst>
              <a:ext uri="{FF2B5EF4-FFF2-40B4-BE49-F238E27FC236}">
                <a16:creationId xmlns:a16="http://schemas.microsoft.com/office/drawing/2014/main" id="{1781DE28-4630-469A-8AA0-15723D90D25D}"/>
              </a:ext>
            </a:extLst>
          </p:cNvPr>
          <p:cNvGraphicFramePr>
            <a:graphicFrameLocks noGrp="1"/>
          </p:cNvGraphicFramePr>
          <p:nvPr>
            <p:extLst>
              <p:ext uri="{D42A27DB-BD31-4B8C-83A1-F6EECF244321}">
                <p14:modId xmlns:p14="http://schemas.microsoft.com/office/powerpoint/2010/main" val="731067552"/>
              </p:ext>
            </p:extLst>
          </p:nvPr>
        </p:nvGraphicFramePr>
        <p:xfrm>
          <a:off x="583659" y="2871924"/>
          <a:ext cx="7509753" cy="1274336"/>
        </p:xfrm>
        <a:graphic>
          <a:graphicData uri="http://schemas.openxmlformats.org/drawingml/2006/table">
            <a:tbl>
              <a:tblPr firstRow="1" firstCol="1" bandRow="1">
                <a:tableStyleId>{5C22544A-7EE6-4342-B048-85BDC9FD1C3A}</a:tableStyleId>
              </a:tblPr>
              <a:tblGrid>
                <a:gridCol w="4116514">
                  <a:extLst>
                    <a:ext uri="{9D8B030D-6E8A-4147-A177-3AD203B41FA5}">
                      <a16:colId xmlns:a16="http://schemas.microsoft.com/office/drawing/2014/main" val="2454184874"/>
                    </a:ext>
                  </a:extLst>
                </a:gridCol>
                <a:gridCol w="1696192">
                  <a:extLst>
                    <a:ext uri="{9D8B030D-6E8A-4147-A177-3AD203B41FA5}">
                      <a16:colId xmlns:a16="http://schemas.microsoft.com/office/drawing/2014/main" val="3886175420"/>
                    </a:ext>
                  </a:extLst>
                </a:gridCol>
                <a:gridCol w="1697047">
                  <a:extLst>
                    <a:ext uri="{9D8B030D-6E8A-4147-A177-3AD203B41FA5}">
                      <a16:colId xmlns:a16="http://schemas.microsoft.com/office/drawing/2014/main" val="2850662551"/>
                    </a:ext>
                  </a:extLst>
                </a:gridCol>
              </a:tblGrid>
              <a:tr h="318584">
                <a:tc>
                  <a:txBody>
                    <a:bodyPr/>
                    <a:lstStyle/>
                    <a:p>
                      <a:pPr algn="l">
                        <a:lnSpc>
                          <a:spcPct val="105000"/>
                        </a:lnSpc>
                        <a:spcAft>
                          <a:spcPts val="800"/>
                        </a:spcAft>
                      </a:pPr>
                      <a:r>
                        <a:rPr lang="it-IT" sz="1400" dirty="0">
                          <a:effectLst/>
                        </a:rPr>
                        <a:t>OBIETTIVI 2030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800"/>
                        </a:spcAft>
                      </a:pPr>
                      <a:r>
                        <a:rPr lang="it-IT" sz="1400">
                          <a:effectLst/>
                        </a:rPr>
                        <a:t>ATTO D’INDIRIZZO</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800"/>
                        </a:spcAft>
                      </a:pPr>
                      <a:r>
                        <a:rPr lang="it-IT" sz="1400">
                          <a:effectLst/>
                        </a:rPr>
                        <a:t>PREAC</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1705760"/>
                  </a:ext>
                </a:extLst>
              </a:tr>
              <a:tr h="318584">
                <a:tc>
                  <a:txBody>
                    <a:bodyPr/>
                    <a:lstStyle/>
                    <a:p>
                      <a:pPr algn="just">
                        <a:lnSpc>
                          <a:spcPct val="105000"/>
                        </a:lnSpc>
                        <a:spcAft>
                          <a:spcPts val="800"/>
                        </a:spcAft>
                      </a:pPr>
                      <a:r>
                        <a:rPr lang="it-IT" sz="1400">
                          <a:effectLst/>
                        </a:rPr>
                        <a:t>Riduzione gas climalteranti (rispetto al 2005)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800"/>
                        </a:spcAft>
                      </a:pPr>
                      <a:r>
                        <a:rPr lang="it-IT" sz="1400">
                          <a:effectLst/>
                        </a:rPr>
                        <a:t>40 %</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800"/>
                        </a:spcAft>
                      </a:pPr>
                      <a:r>
                        <a:rPr lang="it-IT" sz="1400">
                          <a:effectLst/>
                        </a:rPr>
                        <a:t>43,8%</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2352975"/>
                  </a:ext>
                </a:extLst>
              </a:tr>
              <a:tr h="318584">
                <a:tc>
                  <a:txBody>
                    <a:bodyPr/>
                    <a:lstStyle/>
                    <a:p>
                      <a:pPr algn="just">
                        <a:lnSpc>
                          <a:spcPct val="105000"/>
                        </a:lnSpc>
                        <a:spcAft>
                          <a:spcPts val="800"/>
                        </a:spcAft>
                      </a:pPr>
                      <a:r>
                        <a:rPr lang="it-IT" sz="1400">
                          <a:effectLst/>
                        </a:rPr>
                        <a:t>Riduzione usi finali di energia (rispetto al 2005)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800"/>
                        </a:spcAft>
                      </a:pPr>
                      <a:r>
                        <a:rPr lang="it-IT" sz="1400">
                          <a:effectLst/>
                        </a:rPr>
                        <a:t>28% - 32%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800"/>
                        </a:spcAft>
                      </a:pPr>
                      <a:r>
                        <a:rPr lang="it-IT" sz="1400">
                          <a:effectLst/>
                        </a:rPr>
                        <a:t>35,2%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8086602"/>
                  </a:ext>
                </a:extLst>
              </a:tr>
              <a:tr h="318584">
                <a:tc>
                  <a:txBody>
                    <a:bodyPr/>
                    <a:lstStyle/>
                    <a:p>
                      <a:pPr algn="just">
                        <a:lnSpc>
                          <a:spcPct val="105000"/>
                        </a:lnSpc>
                        <a:spcAft>
                          <a:spcPts val="800"/>
                        </a:spcAft>
                      </a:pPr>
                      <a:r>
                        <a:rPr lang="it-IT" sz="1400" dirty="0">
                          <a:effectLst/>
                        </a:rPr>
                        <a:t>Copertura usi finali con energia da fonti rinnovabili</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800"/>
                        </a:spcAft>
                      </a:pPr>
                      <a:r>
                        <a:rPr lang="it-IT" sz="1400">
                          <a:effectLst/>
                        </a:rPr>
                        <a:t>31% - 33%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800"/>
                        </a:spcAft>
                      </a:pPr>
                      <a:r>
                        <a:rPr lang="it-IT" sz="1400" dirty="0">
                          <a:effectLst/>
                        </a:rPr>
                        <a:t>35,8%</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80109040"/>
                  </a:ext>
                </a:extLst>
              </a:tr>
            </a:tbl>
          </a:graphicData>
        </a:graphic>
      </p:graphicFrame>
    </p:spTree>
    <p:extLst>
      <p:ext uri="{BB962C8B-B14F-4D97-AF65-F5344CB8AC3E}">
        <p14:creationId xmlns:p14="http://schemas.microsoft.com/office/powerpoint/2010/main" val="307007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6" y="4863555"/>
            <a:ext cx="842068" cy="257185"/>
          </a:xfrm>
          <a:prstGeom prst="rect">
            <a:avLst/>
          </a:prstGeom>
        </p:spPr>
      </p:pic>
      <p:grpSp>
        <p:nvGrpSpPr>
          <p:cNvPr id="14" name="Gruppo 13">
            <a:extLst>
              <a:ext uri="{FF2B5EF4-FFF2-40B4-BE49-F238E27FC236}">
                <a16:creationId xmlns:a16="http://schemas.microsoft.com/office/drawing/2014/main" id="{F015D872-E88F-8D3E-E59F-96474A328BA0}"/>
              </a:ext>
            </a:extLst>
          </p:cNvPr>
          <p:cNvGrpSpPr/>
          <p:nvPr/>
        </p:nvGrpSpPr>
        <p:grpSpPr>
          <a:xfrm>
            <a:off x="108857" y="74356"/>
            <a:ext cx="1630044" cy="309880"/>
            <a:chOff x="0" y="0"/>
            <a:chExt cx="1630127" cy="310184"/>
          </a:xfrm>
        </p:grpSpPr>
        <p:sp>
          <p:nvSpPr>
            <p:cNvPr id="15" name="Rettangolo 14">
              <a:extLst>
                <a:ext uri="{FF2B5EF4-FFF2-40B4-BE49-F238E27FC236}">
                  <a16:creationId xmlns:a16="http://schemas.microsoft.com/office/drawing/2014/main" id="{E1CCADAE-4798-112B-7780-33A41536527A}"/>
                </a:ext>
              </a:extLst>
            </p:cNvPr>
            <p:cNvSpPr/>
            <p:nvPr/>
          </p:nvSpPr>
          <p:spPr>
            <a:xfrm>
              <a:off x="0"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7C8F6F2E-99FC-DB83-79E1-8CD154FD7490}"/>
                </a:ext>
              </a:extLst>
            </p:cNvPr>
            <p:cNvSpPr/>
            <p:nvPr/>
          </p:nvSpPr>
          <p:spPr>
            <a:xfrm>
              <a:off x="33395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18" name="Rettangolo 17">
              <a:extLst>
                <a:ext uri="{FF2B5EF4-FFF2-40B4-BE49-F238E27FC236}">
                  <a16:creationId xmlns:a16="http://schemas.microsoft.com/office/drawing/2014/main" id="{AECD428B-D92F-FB4D-A066-3B12C1661F9B}"/>
                </a:ext>
              </a:extLst>
            </p:cNvPr>
            <p:cNvSpPr/>
            <p:nvPr/>
          </p:nvSpPr>
          <p:spPr>
            <a:xfrm>
              <a:off x="66790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879A4B12-C24B-05DC-3971-69ABE1234240}"/>
                </a:ext>
              </a:extLst>
            </p:cNvPr>
            <p:cNvSpPr/>
            <p:nvPr/>
          </p:nvSpPr>
          <p:spPr>
            <a:xfrm>
              <a:off x="100186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21" name="Rettangolo 20">
              <a:extLst>
                <a:ext uri="{FF2B5EF4-FFF2-40B4-BE49-F238E27FC236}">
                  <a16:creationId xmlns:a16="http://schemas.microsoft.com/office/drawing/2014/main" id="{D2D97913-7507-D86F-AAFA-1D1FB5CE5465}"/>
                </a:ext>
              </a:extLst>
            </p:cNvPr>
            <p:cNvSpPr/>
            <p:nvPr/>
          </p:nvSpPr>
          <p:spPr>
            <a:xfrm>
              <a:off x="133581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sp>
        <p:nvSpPr>
          <p:cNvPr id="19" name="CasellaDiTesto 18">
            <a:extLst>
              <a:ext uri="{FF2B5EF4-FFF2-40B4-BE49-F238E27FC236}">
                <a16:creationId xmlns:a16="http://schemas.microsoft.com/office/drawing/2014/main" id="{8480209E-E07F-4AB8-B726-BCBBD4A3C68F}"/>
              </a:ext>
            </a:extLst>
          </p:cNvPr>
          <p:cNvSpPr txBox="1"/>
          <p:nvPr/>
        </p:nvSpPr>
        <p:spPr>
          <a:xfrm>
            <a:off x="1778546" y="89769"/>
            <a:ext cx="6749368" cy="646331"/>
          </a:xfrm>
          <a:prstGeom prst="rect">
            <a:avLst/>
          </a:prstGeom>
          <a:noFill/>
        </p:spPr>
        <p:txBody>
          <a:bodyPr wrap="square">
            <a:spAutoFit/>
          </a:bodyPr>
          <a:lstStyle/>
          <a:p>
            <a:pPr algn="ctr"/>
            <a:r>
              <a:rPr lang="it-IT" b="1" dirty="0">
                <a:solidFill>
                  <a:schemeClr val="accent6">
                    <a:lumMod val="75000"/>
                  </a:schemeClr>
                </a:solidFill>
              </a:rPr>
              <a:t>LO SCENARIO ENERGETICO </a:t>
            </a:r>
          </a:p>
          <a:p>
            <a:pPr algn="ctr"/>
            <a:r>
              <a:rPr lang="it-IT" b="1" dirty="0">
                <a:solidFill>
                  <a:schemeClr val="accent6">
                    <a:lumMod val="75000"/>
                  </a:schemeClr>
                </a:solidFill>
              </a:rPr>
              <a:t>la riduzione dei consumi e l’efficientamento del sistema</a:t>
            </a:r>
          </a:p>
        </p:txBody>
      </p:sp>
      <p:pic>
        <p:nvPicPr>
          <p:cNvPr id="12" name="Immagine 11">
            <a:extLst>
              <a:ext uri="{FF2B5EF4-FFF2-40B4-BE49-F238E27FC236}">
                <a16:creationId xmlns:a16="http://schemas.microsoft.com/office/drawing/2014/main" id="{2770C42A-4D33-48F7-9FFD-08CC69EC3BD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883" t="1764" r="2448" b="8389"/>
          <a:stretch/>
        </p:blipFill>
        <p:spPr bwMode="auto">
          <a:xfrm>
            <a:off x="3956589" y="823183"/>
            <a:ext cx="5025628" cy="3537142"/>
          </a:xfrm>
          <a:prstGeom prst="rect">
            <a:avLst/>
          </a:prstGeom>
          <a:noFill/>
          <a:ln>
            <a:noFill/>
          </a:ln>
          <a:extLst>
            <a:ext uri="{53640926-AAD7-44D8-BBD7-CCE9431645EC}">
              <a14:shadowObscured xmlns:a14="http://schemas.microsoft.com/office/drawing/2010/main"/>
            </a:ext>
          </a:extLst>
        </p:spPr>
      </p:pic>
      <p:pic>
        <p:nvPicPr>
          <p:cNvPr id="13" name="Immagine 12">
            <a:extLst>
              <a:ext uri="{FF2B5EF4-FFF2-40B4-BE49-F238E27FC236}">
                <a16:creationId xmlns:a16="http://schemas.microsoft.com/office/drawing/2014/main" id="{740C3041-6C56-4E52-BDEE-994CEF50D533}"/>
              </a:ext>
            </a:extLst>
          </p:cNvPr>
          <p:cNvPicPr>
            <a:picLocks noChangeAspect="1"/>
          </p:cNvPicPr>
          <p:nvPr/>
        </p:nvPicPr>
        <p:blipFill rotWithShape="1">
          <a:blip r:embed="rId6">
            <a:extLst>
              <a:ext uri="{28A0092B-C50C-407E-A947-70E740481C1C}">
                <a14:useLocalDpi xmlns:a14="http://schemas.microsoft.com/office/drawing/2010/main" val="0"/>
              </a:ext>
            </a:extLst>
          </a:blip>
          <a:srcRect l="18862" t="92729" r="16047" b="2437"/>
          <a:stretch/>
        </p:blipFill>
        <p:spPr bwMode="auto">
          <a:xfrm>
            <a:off x="4968328" y="923687"/>
            <a:ext cx="3625215" cy="197485"/>
          </a:xfrm>
          <a:prstGeom prst="rect">
            <a:avLst/>
          </a:prstGeom>
          <a:noFill/>
          <a:ln>
            <a:noFill/>
          </a:ln>
          <a:extLst>
            <a:ext uri="{53640926-AAD7-44D8-BBD7-CCE9431645EC}">
              <a14:shadowObscured xmlns:a14="http://schemas.microsoft.com/office/drawing/2010/main"/>
            </a:ext>
          </a:extLst>
        </p:spPr>
      </p:pic>
      <p:sp>
        <p:nvSpPr>
          <p:cNvPr id="23" name="CasellaDiTesto 22">
            <a:extLst>
              <a:ext uri="{FF2B5EF4-FFF2-40B4-BE49-F238E27FC236}">
                <a16:creationId xmlns:a16="http://schemas.microsoft.com/office/drawing/2014/main" id="{FB096D32-0463-4378-8100-5057B9408432}"/>
              </a:ext>
            </a:extLst>
          </p:cNvPr>
          <p:cNvSpPr txBox="1"/>
          <p:nvPr/>
        </p:nvSpPr>
        <p:spPr>
          <a:xfrm>
            <a:off x="161783" y="1015118"/>
            <a:ext cx="3686317" cy="3293209"/>
          </a:xfrm>
          <a:prstGeom prst="rect">
            <a:avLst/>
          </a:prstGeom>
          <a:noFill/>
        </p:spPr>
        <p:txBody>
          <a:bodyPr wrap="square">
            <a:spAutoFit/>
          </a:bodyPr>
          <a:lstStyle/>
          <a:p>
            <a:r>
              <a:rPr lang="it-IT" sz="1600" dirty="0">
                <a:solidFill>
                  <a:schemeClr val="tx1">
                    <a:lumMod val="50000"/>
                    <a:lumOff val="50000"/>
                  </a:schemeClr>
                </a:solidFill>
              </a:rPr>
              <a:t>Rispetto al </a:t>
            </a:r>
            <a:r>
              <a:rPr lang="it-IT" sz="1600" b="1" dirty="0">
                <a:solidFill>
                  <a:schemeClr val="tx1">
                    <a:lumMod val="50000"/>
                    <a:lumOff val="50000"/>
                  </a:schemeClr>
                </a:solidFill>
              </a:rPr>
              <a:t>2005 </a:t>
            </a:r>
            <a:r>
              <a:rPr lang="it-IT" sz="1600" dirty="0">
                <a:solidFill>
                  <a:schemeClr val="tx1">
                    <a:lumMod val="50000"/>
                    <a:lumOff val="50000"/>
                  </a:schemeClr>
                </a:solidFill>
              </a:rPr>
              <a:t>la riduzione dei consumi energetici al 2030 è del </a:t>
            </a:r>
            <a:r>
              <a:rPr lang="it-IT" sz="1600" b="1" dirty="0">
                <a:solidFill>
                  <a:schemeClr val="tx1">
                    <a:lumMod val="50000"/>
                    <a:lumOff val="50000"/>
                  </a:schemeClr>
                </a:solidFill>
              </a:rPr>
              <a:t>35%</a:t>
            </a:r>
            <a:r>
              <a:rPr lang="it-IT" sz="1600" dirty="0">
                <a:solidFill>
                  <a:schemeClr val="tx1">
                    <a:lumMod val="50000"/>
                    <a:lumOff val="50000"/>
                  </a:schemeClr>
                </a:solidFill>
              </a:rPr>
              <a:t>, mentre rispetto al </a:t>
            </a:r>
            <a:r>
              <a:rPr lang="it-IT" sz="1600" b="1" dirty="0">
                <a:solidFill>
                  <a:schemeClr val="tx1">
                    <a:lumMod val="50000"/>
                    <a:lumOff val="50000"/>
                  </a:schemeClr>
                </a:solidFill>
              </a:rPr>
              <a:t>2019</a:t>
            </a:r>
            <a:r>
              <a:rPr lang="it-IT" sz="1600" dirty="0">
                <a:solidFill>
                  <a:schemeClr val="tx1">
                    <a:lumMod val="50000"/>
                    <a:lumOff val="50000"/>
                  </a:schemeClr>
                </a:solidFill>
              </a:rPr>
              <a:t> la riduzione sarà del </a:t>
            </a:r>
            <a:r>
              <a:rPr lang="it-IT" sz="1600" b="1" dirty="0">
                <a:solidFill>
                  <a:schemeClr val="tx1">
                    <a:lumMod val="50000"/>
                    <a:lumOff val="50000"/>
                  </a:schemeClr>
                </a:solidFill>
              </a:rPr>
              <a:t>28%.</a:t>
            </a:r>
          </a:p>
          <a:p>
            <a:r>
              <a:rPr lang="it-IT" sz="1600" dirty="0">
                <a:solidFill>
                  <a:schemeClr val="tx1">
                    <a:lumMod val="50000"/>
                    <a:lumOff val="50000"/>
                  </a:schemeClr>
                </a:solidFill>
              </a:rPr>
              <a:t>Tra i settori di competenza regionale il contributo maggiore in assoluto è atteso dal </a:t>
            </a:r>
            <a:r>
              <a:rPr lang="it-IT" sz="1600" b="1" dirty="0">
                <a:solidFill>
                  <a:schemeClr val="tx1">
                    <a:lumMod val="50000"/>
                    <a:lumOff val="50000"/>
                  </a:schemeClr>
                </a:solidFill>
              </a:rPr>
              <a:t>civile</a:t>
            </a:r>
            <a:r>
              <a:rPr lang="it-IT" sz="1600" dirty="0">
                <a:solidFill>
                  <a:schemeClr val="tx1">
                    <a:lumMod val="50000"/>
                    <a:lumOff val="50000"/>
                  </a:schemeClr>
                </a:solidFill>
              </a:rPr>
              <a:t>, con </a:t>
            </a:r>
            <a:r>
              <a:rPr lang="it-IT" sz="1600" b="1" dirty="0">
                <a:solidFill>
                  <a:schemeClr val="tx1">
                    <a:lumMod val="50000"/>
                    <a:lumOff val="50000"/>
                  </a:schemeClr>
                </a:solidFill>
              </a:rPr>
              <a:t>- 31% </a:t>
            </a:r>
            <a:r>
              <a:rPr lang="it-IT" sz="1600" dirty="0">
                <a:solidFill>
                  <a:schemeClr val="tx1">
                    <a:lumMod val="50000"/>
                    <a:lumOff val="50000"/>
                  </a:schemeClr>
                </a:solidFill>
              </a:rPr>
              <a:t>rispetto al 2019. L’</a:t>
            </a:r>
            <a:r>
              <a:rPr lang="it-IT" sz="1600" b="1" dirty="0">
                <a:solidFill>
                  <a:schemeClr val="tx1">
                    <a:lumMod val="50000"/>
                    <a:lumOff val="50000"/>
                  </a:schemeClr>
                </a:solidFill>
              </a:rPr>
              <a:t>industria non-ETS</a:t>
            </a:r>
            <a:r>
              <a:rPr lang="it-IT" sz="1600" dirty="0">
                <a:solidFill>
                  <a:schemeClr val="tx1">
                    <a:lumMod val="50000"/>
                    <a:lumOff val="50000"/>
                  </a:schemeClr>
                </a:solidFill>
              </a:rPr>
              <a:t>, a fronte di  interventi di efficientamento che renderanno il settore più competitivo e resiliente alle crisi energetiche, si ridurrà del </a:t>
            </a:r>
            <a:r>
              <a:rPr lang="it-IT" sz="1600" b="1" dirty="0">
                <a:solidFill>
                  <a:schemeClr val="tx1">
                    <a:lumMod val="50000"/>
                    <a:lumOff val="50000"/>
                  </a:schemeClr>
                </a:solidFill>
              </a:rPr>
              <a:t>39% </a:t>
            </a:r>
            <a:r>
              <a:rPr lang="it-IT" sz="1600" dirty="0">
                <a:solidFill>
                  <a:schemeClr val="tx1">
                    <a:lumMod val="50000"/>
                    <a:lumOff val="50000"/>
                  </a:schemeClr>
                </a:solidFill>
              </a:rPr>
              <a:t>(rispetto al 2019). Anche i </a:t>
            </a:r>
            <a:r>
              <a:rPr lang="it-IT" sz="1600" b="1" dirty="0">
                <a:solidFill>
                  <a:schemeClr val="tx1">
                    <a:lumMod val="50000"/>
                    <a:lumOff val="50000"/>
                  </a:schemeClr>
                </a:solidFill>
              </a:rPr>
              <a:t>trasporti</a:t>
            </a:r>
            <a:r>
              <a:rPr lang="it-IT" sz="1600" dirty="0">
                <a:solidFill>
                  <a:schemeClr val="tx1">
                    <a:lumMod val="50000"/>
                    <a:lumOff val="50000"/>
                  </a:schemeClr>
                </a:solidFill>
              </a:rPr>
              <a:t> saranno oggetto di politiche di efficientamento (</a:t>
            </a:r>
            <a:r>
              <a:rPr lang="it-IT" sz="1600" b="1" dirty="0">
                <a:solidFill>
                  <a:schemeClr val="tx1">
                    <a:lumMod val="50000"/>
                    <a:lumOff val="50000"/>
                  </a:schemeClr>
                </a:solidFill>
              </a:rPr>
              <a:t>-14% </a:t>
            </a:r>
            <a:r>
              <a:rPr lang="it-IT" sz="1600" dirty="0">
                <a:solidFill>
                  <a:schemeClr val="tx1">
                    <a:lumMod val="50000"/>
                    <a:lumOff val="50000"/>
                  </a:schemeClr>
                </a:solidFill>
              </a:rPr>
              <a:t>rispetto al 2019). </a:t>
            </a:r>
          </a:p>
        </p:txBody>
      </p:sp>
    </p:spTree>
    <p:extLst>
      <p:ext uri="{BB962C8B-B14F-4D97-AF65-F5344CB8AC3E}">
        <p14:creationId xmlns:p14="http://schemas.microsoft.com/office/powerpoint/2010/main" val="8210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6" y="4863555"/>
            <a:ext cx="842068" cy="257185"/>
          </a:xfrm>
          <a:prstGeom prst="rect">
            <a:avLst/>
          </a:prstGeom>
        </p:spPr>
      </p:pic>
      <p:grpSp>
        <p:nvGrpSpPr>
          <p:cNvPr id="14" name="Gruppo 13">
            <a:extLst>
              <a:ext uri="{FF2B5EF4-FFF2-40B4-BE49-F238E27FC236}">
                <a16:creationId xmlns:a16="http://schemas.microsoft.com/office/drawing/2014/main" id="{F015D872-E88F-8D3E-E59F-96474A328BA0}"/>
              </a:ext>
            </a:extLst>
          </p:cNvPr>
          <p:cNvGrpSpPr/>
          <p:nvPr/>
        </p:nvGrpSpPr>
        <p:grpSpPr>
          <a:xfrm>
            <a:off x="108857" y="74356"/>
            <a:ext cx="1630044" cy="309880"/>
            <a:chOff x="0" y="0"/>
            <a:chExt cx="1630127" cy="310184"/>
          </a:xfrm>
        </p:grpSpPr>
        <p:sp>
          <p:nvSpPr>
            <p:cNvPr id="15" name="Rettangolo 14">
              <a:extLst>
                <a:ext uri="{FF2B5EF4-FFF2-40B4-BE49-F238E27FC236}">
                  <a16:creationId xmlns:a16="http://schemas.microsoft.com/office/drawing/2014/main" id="{E1CCADAE-4798-112B-7780-33A41536527A}"/>
                </a:ext>
              </a:extLst>
            </p:cNvPr>
            <p:cNvSpPr/>
            <p:nvPr/>
          </p:nvSpPr>
          <p:spPr>
            <a:xfrm>
              <a:off x="0"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7C8F6F2E-99FC-DB83-79E1-8CD154FD7490}"/>
                </a:ext>
              </a:extLst>
            </p:cNvPr>
            <p:cNvSpPr/>
            <p:nvPr/>
          </p:nvSpPr>
          <p:spPr>
            <a:xfrm>
              <a:off x="33395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18" name="Rettangolo 17">
              <a:extLst>
                <a:ext uri="{FF2B5EF4-FFF2-40B4-BE49-F238E27FC236}">
                  <a16:creationId xmlns:a16="http://schemas.microsoft.com/office/drawing/2014/main" id="{AECD428B-D92F-FB4D-A066-3B12C1661F9B}"/>
                </a:ext>
              </a:extLst>
            </p:cNvPr>
            <p:cNvSpPr/>
            <p:nvPr/>
          </p:nvSpPr>
          <p:spPr>
            <a:xfrm>
              <a:off x="66790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879A4B12-C24B-05DC-3971-69ABE1234240}"/>
                </a:ext>
              </a:extLst>
            </p:cNvPr>
            <p:cNvSpPr/>
            <p:nvPr/>
          </p:nvSpPr>
          <p:spPr>
            <a:xfrm>
              <a:off x="100186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21" name="Rettangolo 20">
              <a:extLst>
                <a:ext uri="{FF2B5EF4-FFF2-40B4-BE49-F238E27FC236}">
                  <a16:creationId xmlns:a16="http://schemas.microsoft.com/office/drawing/2014/main" id="{D2D97913-7507-D86F-AAFA-1D1FB5CE5465}"/>
                </a:ext>
              </a:extLst>
            </p:cNvPr>
            <p:cNvSpPr/>
            <p:nvPr/>
          </p:nvSpPr>
          <p:spPr>
            <a:xfrm>
              <a:off x="133581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sp>
        <p:nvSpPr>
          <p:cNvPr id="19" name="CasellaDiTesto 18">
            <a:extLst>
              <a:ext uri="{FF2B5EF4-FFF2-40B4-BE49-F238E27FC236}">
                <a16:creationId xmlns:a16="http://schemas.microsoft.com/office/drawing/2014/main" id="{8480209E-E07F-4AB8-B726-BCBBD4A3C68F}"/>
              </a:ext>
            </a:extLst>
          </p:cNvPr>
          <p:cNvSpPr txBox="1"/>
          <p:nvPr/>
        </p:nvSpPr>
        <p:spPr>
          <a:xfrm>
            <a:off x="1778546" y="61070"/>
            <a:ext cx="6749368" cy="646331"/>
          </a:xfrm>
          <a:prstGeom prst="rect">
            <a:avLst/>
          </a:prstGeom>
          <a:noFill/>
        </p:spPr>
        <p:txBody>
          <a:bodyPr wrap="square">
            <a:spAutoFit/>
          </a:bodyPr>
          <a:lstStyle/>
          <a:p>
            <a:pPr algn="ctr"/>
            <a:r>
              <a:rPr lang="it-IT" b="1" dirty="0">
                <a:solidFill>
                  <a:schemeClr val="accent6">
                    <a:lumMod val="75000"/>
                  </a:schemeClr>
                </a:solidFill>
              </a:rPr>
              <a:t>LO SCENARIO ENERGETICO</a:t>
            </a:r>
          </a:p>
          <a:p>
            <a:pPr algn="ctr"/>
            <a:r>
              <a:rPr lang="it-IT" b="1" dirty="0">
                <a:solidFill>
                  <a:schemeClr val="accent6">
                    <a:lumMod val="75000"/>
                  </a:schemeClr>
                </a:solidFill>
              </a:rPr>
              <a:t>le Fonti Energetiche Rinnovabili</a:t>
            </a:r>
          </a:p>
        </p:txBody>
      </p:sp>
      <p:pic>
        <p:nvPicPr>
          <p:cNvPr id="17" name="Immagine 16">
            <a:extLst>
              <a:ext uri="{FF2B5EF4-FFF2-40B4-BE49-F238E27FC236}">
                <a16:creationId xmlns:a16="http://schemas.microsoft.com/office/drawing/2014/main" id="{77930E2F-C6E5-49A6-BEDE-47B58E67B9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78" t="1095" r="1172" b="2531"/>
          <a:stretch/>
        </p:blipFill>
        <p:spPr bwMode="auto">
          <a:xfrm>
            <a:off x="1071025" y="1832261"/>
            <a:ext cx="7234095" cy="3031294"/>
          </a:xfrm>
          <a:prstGeom prst="rect">
            <a:avLst/>
          </a:prstGeom>
          <a:noFill/>
          <a:ln>
            <a:noFill/>
          </a:ln>
          <a:extLst>
            <a:ext uri="{53640926-AAD7-44D8-BBD7-CCE9431645EC}">
              <a14:shadowObscured xmlns:a14="http://schemas.microsoft.com/office/drawing/2010/main"/>
            </a:ext>
          </a:extLst>
        </p:spPr>
      </p:pic>
      <p:sp>
        <p:nvSpPr>
          <p:cNvPr id="24" name="CasellaDiTesto 23">
            <a:extLst>
              <a:ext uri="{FF2B5EF4-FFF2-40B4-BE49-F238E27FC236}">
                <a16:creationId xmlns:a16="http://schemas.microsoft.com/office/drawing/2014/main" id="{DF159C96-5311-4E7F-AF1C-8F3ACFF09A9C}"/>
              </a:ext>
            </a:extLst>
          </p:cNvPr>
          <p:cNvSpPr txBox="1"/>
          <p:nvPr/>
        </p:nvSpPr>
        <p:spPr>
          <a:xfrm>
            <a:off x="306029" y="699182"/>
            <a:ext cx="8443608" cy="1077218"/>
          </a:xfrm>
          <a:prstGeom prst="rect">
            <a:avLst/>
          </a:prstGeom>
          <a:noFill/>
        </p:spPr>
        <p:txBody>
          <a:bodyPr wrap="square">
            <a:spAutoFit/>
          </a:bodyPr>
          <a:lstStyle/>
          <a:p>
            <a:pPr algn="just"/>
            <a:r>
              <a:rPr lang="it-IT" sz="1600" dirty="0">
                <a:solidFill>
                  <a:schemeClr val="tx1">
                    <a:lumMod val="50000"/>
                    <a:lumOff val="50000"/>
                  </a:schemeClr>
                </a:solidFill>
              </a:rPr>
              <a:t>Le fonti energetiche rinnovabili avranno un incremento sensibile, contribuendo alla decarbonizzazione del sistema energetico al 2030. Si stima di arrivare a sfiorare i 6 milioni di tep di energia prodotta, con un </a:t>
            </a:r>
            <a:r>
              <a:rPr lang="it-IT" sz="1600" b="1" dirty="0">
                <a:solidFill>
                  <a:schemeClr val="tx1">
                    <a:lumMod val="50000"/>
                    <a:lumOff val="50000"/>
                  </a:schemeClr>
                </a:solidFill>
              </a:rPr>
              <a:t>incremento pari a circa il 70% rispetto al 2019</a:t>
            </a:r>
            <a:r>
              <a:rPr lang="it-IT" sz="1600" dirty="0">
                <a:solidFill>
                  <a:schemeClr val="tx1">
                    <a:lumMod val="50000"/>
                    <a:lumOff val="50000"/>
                  </a:schemeClr>
                </a:solidFill>
              </a:rPr>
              <a:t>, arrivando a toccare il </a:t>
            </a:r>
            <a:r>
              <a:rPr lang="it-IT" sz="1600" b="1" dirty="0">
                <a:solidFill>
                  <a:schemeClr val="tx1">
                    <a:lumMod val="50000"/>
                    <a:lumOff val="50000"/>
                  </a:schemeClr>
                </a:solidFill>
              </a:rPr>
              <a:t>36% di copertura dei consumi energetici al 2030</a:t>
            </a:r>
            <a:r>
              <a:rPr lang="it-IT" sz="1600" dirty="0">
                <a:solidFill>
                  <a:schemeClr val="tx1">
                    <a:lumMod val="50000"/>
                    <a:lumOff val="50000"/>
                  </a:schemeClr>
                </a:solidFill>
              </a:rPr>
              <a:t>.</a:t>
            </a:r>
          </a:p>
        </p:txBody>
      </p:sp>
    </p:spTree>
    <p:extLst>
      <p:ext uri="{BB962C8B-B14F-4D97-AF65-F5344CB8AC3E}">
        <p14:creationId xmlns:p14="http://schemas.microsoft.com/office/powerpoint/2010/main" val="235684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6" y="4863555"/>
            <a:ext cx="842068" cy="257185"/>
          </a:xfrm>
          <a:prstGeom prst="rect">
            <a:avLst/>
          </a:prstGeom>
        </p:spPr>
      </p:pic>
      <p:grpSp>
        <p:nvGrpSpPr>
          <p:cNvPr id="14" name="Gruppo 13">
            <a:extLst>
              <a:ext uri="{FF2B5EF4-FFF2-40B4-BE49-F238E27FC236}">
                <a16:creationId xmlns:a16="http://schemas.microsoft.com/office/drawing/2014/main" id="{F015D872-E88F-8D3E-E59F-96474A328BA0}"/>
              </a:ext>
            </a:extLst>
          </p:cNvPr>
          <p:cNvGrpSpPr/>
          <p:nvPr/>
        </p:nvGrpSpPr>
        <p:grpSpPr>
          <a:xfrm>
            <a:off x="108857" y="74356"/>
            <a:ext cx="1630044" cy="309880"/>
            <a:chOff x="0" y="0"/>
            <a:chExt cx="1630127" cy="310184"/>
          </a:xfrm>
        </p:grpSpPr>
        <p:sp>
          <p:nvSpPr>
            <p:cNvPr id="15" name="Rettangolo 14">
              <a:extLst>
                <a:ext uri="{FF2B5EF4-FFF2-40B4-BE49-F238E27FC236}">
                  <a16:creationId xmlns:a16="http://schemas.microsoft.com/office/drawing/2014/main" id="{E1CCADAE-4798-112B-7780-33A41536527A}"/>
                </a:ext>
              </a:extLst>
            </p:cNvPr>
            <p:cNvSpPr/>
            <p:nvPr/>
          </p:nvSpPr>
          <p:spPr>
            <a:xfrm>
              <a:off x="0"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7C8F6F2E-99FC-DB83-79E1-8CD154FD7490}"/>
                </a:ext>
              </a:extLst>
            </p:cNvPr>
            <p:cNvSpPr/>
            <p:nvPr/>
          </p:nvSpPr>
          <p:spPr>
            <a:xfrm>
              <a:off x="33395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18" name="Rettangolo 17">
              <a:extLst>
                <a:ext uri="{FF2B5EF4-FFF2-40B4-BE49-F238E27FC236}">
                  <a16:creationId xmlns:a16="http://schemas.microsoft.com/office/drawing/2014/main" id="{AECD428B-D92F-FB4D-A066-3B12C1661F9B}"/>
                </a:ext>
              </a:extLst>
            </p:cNvPr>
            <p:cNvSpPr/>
            <p:nvPr/>
          </p:nvSpPr>
          <p:spPr>
            <a:xfrm>
              <a:off x="66790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879A4B12-C24B-05DC-3971-69ABE1234240}"/>
                </a:ext>
              </a:extLst>
            </p:cNvPr>
            <p:cNvSpPr/>
            <p:nvPr/>
          </p:nvSpPr>
          <p:spPr>
            <a:xfrm>
              <a:off x="100186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21" name="Rettangolo 20">
              <a:extLst>
                <a:ext uri="{FF2B5EF4-FFF2-40B4-BE49-F238E27FC236}">
                  <a16:creationId xmlns:a16="http://schemas.microsoft.com/office/drawing/2014/main" id="{D2D97913-7507-D86F-AAFA-1D1FB5CE5465}"/>
                </a:ext>
              </a:extLst>
            </p:cNvPr>
            <p:cNvSpPr/>
            <p:nvPr/>
          </p:nvSpPr>
          <p:spPr>
            <a:xfrm>
              <a:off x="133581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sp>
        <p:nvSpPr>
          <p:cNvPr id="19" name="CasellaDiTesto 18">
            <a:extLst>
              <a:ext uri="{FF2B5EF4-FFF2-40B4-BE49-F238E27FC236}">
                <a16:creationId xmlns:a16="http://schemas.microsoft.com/office/drawing/2014/main" id="{8480209E-E07F-4AB8-B726-BCBBD4A3C68F}"/>
              </a:ext>
            </a:extLst>
          </p:cNvPr>
          <p:cNvSpPr txBox="1"/>
          <p:nvPr/>
        </p:nvSpPr>
        <p:spPr>
          <a:xfrm>
            <a:off x="1778546" y="62141"/>
            <a:ext cx="6749368" cy="646331"/>
          </a:xfrm>
          <a:prstGeom prst="rect">
            <a:avLst/>
          </a:prstGeom>
          <a:noFill/>
        </p:spPr>
        <p:txBody>
          <a:bodyPr wrap="square">
            <a:spAutoFit/>
          </a:bodyPr>
          <a:lstStyle/>
          <a:p>
            <a:pPr algn="ctr"/>
            <a:r>
              <a:rPr lang="it-IT" b="1" dirty="0">
                <a:solidFill>
                  <a:schemeClr val="accent6">
                    <a:lumMod val="75000"/>
                  </a:schemeClr>
                </a:solidFill>
              </a:rPr>
              <a:t>LO SCENARIO ENERGETICO</a:t>
            </a:r>
          </a:p>
          <a:p>
            <a:pPr algn="ctr"/>
            <a:r>
              <a:rPr lang="it-IT" b="1" dirty="0">
                <a:solidFill>
                  <a:schemeClr val="accent6">
                    <a:lumMod val="75000"/>
                  </a:schemeClr>
                </a:solidFill>
              </a:rPr>
              <a:t>le Fonti Energetiche Rinnovabili</a:t>
            </a:r>
          </a:p>
        </p:txBody>
      </p:sp>
      <p:graphicFrame>
        <p:nvGraphicFramePr>
          <p:cNvPr id="2" name="Tabella 1">
            <a:extLst>
              <a:ext uri="{FF2B5EF4-FFF2-40B4-BE49-F238E27FC236}">
                <a16:creationId xmlns:a16="http://schemas.microsoft.com/office/drawing/2014/main" id="{A6E8E282-98C1-468F-91F0-D74BAEFDCAD0}"/>
              </a:ext>
            </a:extLst>
          </p:cNvPr>
          <p:cNvGraphicFramePr>
            <a:graphicFrameLocks noGrp="1"/>
          </p:cNvGraphicFramePr>
          <p:nvPr>
            <p:extLst>
              <p:ext uri="{D42A27DB-BD31-4B8C-83A1-F6EECF244321}">
                <p14:modId xmlns:p14="http://schemas.microsoft.com/office/powerpoint/2010/main" val="899414358"/>
              </p:ext>
            </p:extLst>
          </p:nvPr>
        </p:nvGraphicFramePr>
        <p:xfrm>
          <a:off x="3669474" y="1454272"/>
          <a:ext cx="4858439" cy="2930692"/>
        </p:xfrm>
        <a:graphic>
          <a:graphicData uri="http://schemas.openxmlformats.org/drawingml/2006/table">
            <a:tbl>
              <a:tblPr>
                <a:tableStyleId>{8EC20E35-A176-4012-BC5E-935CFFF8708E}</a:tableStyleId>
              </a:tblPr>
              <a:tblGrid>
                <a:gridCol w="1918111">
                  <a:extLst>
                    <a:ext uri="{9D8B030D-6E8A-4147-A177-3AD203B41FA5}">
                      <a16:colId xmlns:a16="http://schemas.microsoft.com/office/drawing/2014/main" val="1793795335"/>
                    </a:ext>
                  </a:extLst>
                </a:gridCol>
                <a:gridCol w="966212">
                  <a:extLst>
                    <a:ext uri="{9D8B030D-6E8A-4147-A177-3AD203B41FA5}">
                      <a16:colId xmlns:a16="http://schemas.microsoft.com/office/drawing/2014/main" val="814532375"/>
                    </a:ext>
                  </a:extLst>
                </a:gridCol>
                <a:gridCol w="810727">
                  <a:extLst>
                    <a:ext uri="{9D8B030D-6E8A-4147-A177-3AD203B41FA5}">
                      <a16:colId xmlns:a16="http://schemas.microsoft.com/office/drawing/2014/main" val="1221494116"/>
                    </a:ext>
                  </a:extLst>
                </a:gridCol>
                <a:gridCol w="1163389">
                  <a:extLst>
                    <a:ext uri="{9D8B030D-6E8A-4147-A177-3AD203B41FA5}">
                      <a16:colId xmlns:a16="http://schemas.microsoft.com/office/drawing/2014/main" val="2707991468"/>
                    </a:ext>
                  </a:extLst>
                </a:gridCol>
              </a:tblGrid>
              <a:tr h="339274">
                <a:tc rowSpan="2">
                  <a:txBody>
                    <a:bodyPr/>
                    <a:lstStyle/>
                    <a:p>
                      <a:pPr algn="l">
                        <a:lnSpc>
                          <a:spcPct val="105000"/>
                        </a:lnSpc>
                        <a:spcAft>
                          <a:spcPts val="800"/>
                        </a:spcAft>
                      </a:pPr>
                      <a:r>
                        <a:rPr lang="it-IT" sz="1000" dirty="0">
                          <a:effectLst/>
                        </a:rPr>
                        <a:t>FER</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gn="ctr">
                        <a:lnSpc>
                          <a:spcPct val="105000"/>
                        </a:lnSpc>
                        <a:spcAft>
                          <a:spcPts val="800"/>
                        </a:spcAft>
                      </a:pPr>
                      <a:r>
                        <a:rPr lang="it-IT" sz="1000" dirty="0">
                          <a:effectLst/>
                        </a:rPr>
                        <a:t>Scenario 2030</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it-IT"/>
                    </a:p>
                  </a:txBody>
                  <a:tcPr/>
                </a:tc>
                <a:tc>
                  <a:txBody>
                    <a:bodyPr/>
                    <a:lstStyle/>
                    <a:p>
                      <a:pPr algn="ctr">
                        <a:lnSpc>
                          <a:spcPct val="105000"/>
                        </a:lnSpc>
                        <a:spcAft>
                          <a:spcPts val="800"/>
                        </a:spcAft>
                      </a:pPr>
                      <a:r>
                        <a:rPr lang="it-IT" sz="1000" dirty="0">
                          <a:effectLst/>
                        </a:rPr>
                        <a:t>2019/30 </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5022794"/>
                  </a:ext>
                </a:extLst>
              </a:tr>
              <a:tr h="284142">
                <a:tc vMerge="1">
                  <a:txBody>
                    <a:bodyPr/>
                    <a:lstStyle/>
                    <a:p>
                      <a:endParaRPr lang="it-IT"/>
                    </a:p>
                  </a:txBody>
                  <a:tcPr/>
                </a:tc>
                <a:tc>
                  <a:txBody>
                    <a:bodyPr/>
                    <a:lstStyle/>
                    <a:p>
                      <a:pPr algn="ctr">
                        <a:lnSpc>
                          <a:spcPct val="105000"/>
                        </a:lnSpc>
                        <a:spcAft>
                          <a:spcPts val="800"/>
                        </a:spcAft>
                      </a:pPr>
                      <a:r>
                        <a:rPr lang="it-IT" sz="1000" dirty="0">
                          <a:effectLst/>
                        </a:rPr>
                        <a:t>[TWh]</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[Mtep]</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pPr>
                      <a:r>
                        <a:rPr lang="it-IT" sz="1000" dirty="0">
                          <a:effectLst/>
                        </a:rPr>
                        <a:t>variazione</a:t>
                      </a:r>
                      <a:endParaRPr lang="it-IT" sz="1000" dirty="0">
                        <a:effectLst/>
                        <a:latin typeface="+mn-lt"/>
                        <a:cs typeface="Times New Roman" panose="02020603050405020304" pitchFamily="18" charset="0"/>
                      </a:endParaRPr>
                    </a:p>
                  </a:txBody>
                  <a:tcPr marL="44450" marR="44450" marT="0" marB="0" anchor="ctr"/>
                </a:tc>
                <a:extLst>
                  <a:ext uri="{0D108BD9-81ED-4DB2-BD59-A6C34878D82A}">
                    <a16:rowId xmlns:a16="http://schemas.microsoft.com/office/drawing/2014/main" val="2880849717"/>
                  </a:ext>
                </a:extLst>
              </a:tr>
              <a:tr h="256364">
                <a:tc>
                  <a:txBody>
                    <a:bodyPr/>
                    <a:lstStyle/>
                    <a:p>
                      <a:pPr algn="l">
                        <a:lnSpc>
                          <a:spcPct val="105000"/>
                        </a:lnSpc>
                        <a:spcAft>
                          <a:spcPts val="800"/>
                        </a:spcAft>
                      </a:pPr>
                      <a:r>
                        <a:rPr lang="it-IT" sz="1000" dirty="0">
                          <a:effectLst/>
                        </a:rPr>
                        <a:t>Fotovoltaico</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11,05</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0,95</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a:effectLst/>
                        </a:rPr>
                        <a:t>+375%</a:t>
                      </a:r>
                      <a:endParaRPr lang="it-IT" sz="100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461273615"/>
                  </a:ext>
                </a:extLst>
              </a:tr>
              <a:tr h="256364">
                <a:tc>
                  <a:txBody>
                    <a:bodyPr/>
                    <a:lstStyle/>
                    <a:p>
                      <a:pPr algn="l">
                        <a:lnSpc>
                          <a:spcPct val="105000"/>
                        </a:lnSpc>
                        <a:spcAft>
                          <a:spcPts val="800"/>
                        </a:spcAft>
                      </a:pPr>
                      <a:r>
                        <a:rPr lang="it-IT" sz="1000" dirty="0">
                          <a:effectLst/>
                        </a:rPr>
                        <a:t>Idroelettrico</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11,03</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0,95</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a:effectLst/>
                        </a:rPr>
                        <a:t>+6%</a:t>
                      </a:r>
                      <a:endParaRPr lang="it-IT" sz="100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59143114"/>
                  </a:ext>
                </a:extLst>
              </a:tr>
              <a:tr h="256364">
                <a:tc>
                  <a:txBody>
                    <a:bodyPr/>
                    <a:lstStyle/>
                    <a:p>
                      <a:pPr algn="l">
                        <a:lnSpc>
                          <a:spcPct val="105000"/>
                        </a:lnSpc>
                        <a:spcAft>
                          <a:spcPts val="800"/>
                        </a:spcAft>
                      </a:pPr>
                      <a:r>
                        <a:rPr lang="it-IT" sz="1000" dirty="0">
                          <a:effectLst/>
                        </a:rPr>
                        <a:t>Biometano (in rete)</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8,42</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0,72</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a:effectLst/>
                        </a:rPr>
                        <a:t>+7100%</a:t>
                      </a:r>
                      <a:endParaRPr lang="it-IT" sz="100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75651190"/>
                  </a:ext>
                </a:extLst>
              </a:tr>
              <a:tr h="256364">
                <a:tc>
                  <a:txBody>
                    <a:bodyPr/>
                    <a:lstStyle/>
                    <a:p>
                      <a:pPr algn="l">
                        <a:lnSpc>
                          <a:spcPct val="105000"/>
                        </a:lnSpc>
                        <a:spcAft>
                          <a:spcPts val="800"/>
                        </a:spcAft>
                      </a:pPr>
                      <a:r>
                        <a:rPr lang="it-IT" sz="1000" dirty="0">
                          <a:effectLst/>
                        </a:rPr>
                        <a:t>Biocarburanti</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3,11</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0,27</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+35%</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4268043"/>
                  </a:ext>
                </a:extLst>
              </a:tr>
              <a:tr h="256364">
                <a:tc>
                  <a:txBody>
                    <a:bodyPr/>
                    <a:lstStyle/>
                    <a:p>
                      <a:pPr algn="l">
                        <a:lnSpc>
                          <a:spcPct val="105000"/>
                        </a:lnSpc>
                        <a:spcAft>
                          <a:spcPts val="800"/>
                        </a:spcAft>
                      </a:pPr>
                      <a:r>
                        <a:rPr lang="it-IT" sz="1000" dirty="0">
                          <a:effectLst/>
                        </a:rPr>
                        <a:t>Biomassa civile</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5,41</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0,56</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0%</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78160261"/>
                  </a:ext>
                </a:extLst>
              </a:tr>
              <a:tr h="256364">
                <a:tc>
                  <a:txBody>
                    <a:bodyPr/>
                    <a:lstStyle/>
                    <a:p>
                      <a:pPr algn="l">
                        <a:lnSpc>
                          <a:spcPct val="105000"/>
                        </a:lnSpc>
                        <a:spcAft>
                          <a:spcPts val="800"/>
                        </a:spcAft>
                      </a:pPr>
                      <a:r>
                        <a:rPr lang="it-IT" sz="1000" dirty="0">
                          <a:effectLst/>
                        </a:rPr>
                        <a:t>Biomassa industria</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1,98</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0,17</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0%</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40065221"/>
                  </a:ext>
                </a:extLst>
              </a:tr>
              <a:tr h="256364">
                <a:tc>
                  <a:txBody>
                    <a:bodyPr/>
                    <a:lstStyle/>
                    <a:p>
                      <a:pPr algn="l">
                        <a:lnSpc>
                          <a:spcPct val="105000"/>
                        </a:lnSpc>
                        <a:spcAft>
                          <a:spcPts val="800"/>
                        </a:spcAft>
                      </a:pPr>
                      <a:r>
                        <a:rPr lang="it-IT" sz="1000" dirty="0">
                          <a:effectLst/>
                        </a:rPr>
                        <a:t>Biomassa terziario</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1,92</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0,17</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+6%</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53966784"/>
                  </a:ext>
                </a:extLst>
              </a:tr>
              <a:tr h="256364">
                <a:tc>
                  <a:txBody>
                    <a:bodyPr/>
                    <a:lstStyle/>
                    <a:p>
                      <a:pPr algn="l">
                        <a:lnSpc>
                          <a:spcPct val="105000"/>
                        </a:lnSpc>
                        <a:spcAft>
                          <a:spcPts val="800"/>
                        </a:spcAft>
                      </a:pPr>
                      <a:r>
                        <a:rPr lang="it-IT" sz="1000" dirty="0">
                          <a:effectLst/>
                        </a:rPr>
                        <a:t>TLR </a:t>
                      </a:r>
                      <a:r>
                        <a:rPr lang="it-IT" sz="1000" baseline="-25000" dirty="0" err="1">
                          <a:effectLst/>
                        </a:rPr>
                        <a:t>th,el</a:t>
                      </a:r>
                      <a:r>
                        <a:rPr lang="it-IT" sz="1000" baseline="-25000" dirty="0">
                          <a:effectLst/>
                        </a:rPr>
                        <a:t> </a:t>
                      </a:r>
                      <a:r>
                        <a:rPr lang="it-IT" sz="1000" dirty="0">
                          <a:effectLst/>
                        </a:rPr>
                        <a:t>FER</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4,42</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0,38</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+65%</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43201022"/>
                  </a:ext>
                </a:extLst>
              </a:tr>
              <a:tr h="256364">
                <a:tc>
                  <a:txBody>
                    <a:bodyPr/>
                    <a:lstStyle/>
                    <a:p>
                      <a:pPr algn="l">
                        <a:lnSpc>
                          <a:spcPct val="105000"/>
                        </a:lnSpc>
                        <a:spcAft>
                          <a:spcPts val="800"/>
                        </a:spcAft>
                      </a:pPr>
                      <a:r>
                        <a:rPr lang="it-IT" sz="1000" dirty="0">
                          <a:effectLst/>
                        </a:rPr>
                        <a:t>Calore da </a:t>
                      </a:r>
                      <a:r>
                        <a:rPr lang="it-IT" sz="1000" dirty="0" err="1">
                          <a:effectLst/>
                        </a:rPr>
                        <a:t>PdC</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16,37</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a:effectLst/>
                        </a:rPr>
                        <a:t>1,41</a:t>
                      </a:r>
                      <a:endParaRPr lang="it-IT" sz="10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5000"/>
                        </a:lnSpc>
                        <a:spcAft>
                          <a:spcPts val="800"/>
                        </a:spcAft>
                      </a:pPr>
                      <a:r>
                        <a:rPr lang="it-IT" sz="1000" dirty="0">
                          <a:effectLst/>
                        </a:rPr>
                        <a:t>+104%</a:t>
                      </a:r>
                      <a:endParaRPr lang="it-IT" sz="10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47246021"/>
                  </a:ext>
                </a:extLst>
              </a:tr>
            </a:tbl>
          </a:graphicData>
        </a:graphic>
      </p:graphicFrame>
      <p:sp>
        <p:nvSpPr>
          <p:cNvPr id="22" name="CasellaDiTesto 21">
            <a:extLst>
              <a:ext uri="{FF2B5EF4-FFF2-40B4-BE49-F238E27FC236}">
                <a16:creationId xmlns:a16="http://schemas.microsoft.com/office/drawing/2014/main" id="{C120E2C0-89AC-4E98-90F6-C0909D55A7A2}"/>
              </a:ext>
            </a:extLst>
          </p:cNvPr>
          <p:cNvSpPr txBox="1"/>
          <p:nvPr/>
        </p:nvSpPr>
        <p:spPr>
          <a:xfrm>
            <a:off x="209243" y="708472"/>
            <a:ext cx="8725514" cy="338554"/>
          </a:xfrm>
          <a:prstGeom prst="rect">
            <a:avLst/>
          </a:prstGeom>
          <a:noFill/>
        </p:spPr>
        <p:txBody>
          <a:bodyPr wrap="square">
            <a:spAutoFit/>
          </a:bodyPr>
          <a:lstStyle/>
          <a:p>
            <a:r>
              <a:rPr lang="it-IT" sz="1600" dirty="0">
                <a:solidFill>
                  <a:schemeClr val="tx1">
                    <a:lumMod val="50000"/>
                    <a:lumOff val="50000"/>
                  </a:schemeClr>
                </a:solidFill>
              </a:rPr>
              <a:t>Analizzando l’incremento delle FER al 2030 si evidenziano alcune specificità molto importanti.</a:t>
            </a:r>
          </a:p>
        </p:txBody>
      </p:sp>
      <p:sp>
        <p:nvSpPr>
          <p:cNvPr id="23" name="CasellaDiTesto 22">
            <a:extLst>
              <a:ext uri="{FF2B5EF4-FFF2-40B4-BE49-F238E27FC236}">
                <a16:creationId xmlns:a16="http://schemas.microsoft.com/office/drawing/2014/main" id="{2AD5A625-998E-4115-B75A-27F180FB6FCF}"/>
              </a:ext>
            </a:extLst>
          </p:cNvPr>
          <p:cNvSpPr txBox="1"/>
          <p:nvPr/>
        </p:nvSpPr>
        <p:spPr>
          <a:xfrm>
            <a:off x="209242" y="1069963"/>
            <a:ext cx="3216241" cy="3539430"/>
          </a:xfrm>
          <a:prstGeom prst="rect">
            <a:avLst/>
          </a:prstGeom>
          <a:noFill/>
        </p:spPr>
        <p:txBody>
          <a:bodyPr wrap="square">
            <a:spAutoFit/>
          </a:bodyPr>
          <a:lstStyle/>
          <a:p>
            <a:r>
              <a:rPr lang="it-IT" sz="1600" dirty="0">
                <a:solidFill>
                  <a:schemeClr val="tx1">
                    <a:lumMod val="50000"/>
                    <a:lumOff val="50000"/>
                  </a:schemeClr>
                </a:solidFill>
              </a:rPr>
              <a:t>Il </a:t>
            </a:r>
            <a:r>
              <a:rPr lang="it-IT" sz="1600" b="1" dirty="0">
                <a:solidFill>
                  <a:schemeClr val="tx1">
                    <a:lumMod val="50000"/>
                    <a:lumOff val="50000"/>
                  </a:schemeClr>
                </a:solidFill>
              </a:rPr>
              <a:t>Fotovoltaico</a:t>
            </a:r>
            <a:r>
              <a:rPr lang="it-IT" sz="1600" dirty="0">
                <a:solidFill>
                  <a:schemeClr val="tx1">
                    <a:lumMod val="50000"/>
                    <a:lumOff val="50000"/>
                  </a:schemeClr>
                </a:solidFill>
              </a:rPr>
              <a:t> avrà un balzo considerevole coerentemente con le prospettive nazionali (+375%).</a:t>
            </a:r>
          </a:p>
          <a:p>
            <a:endParaRPr lang="it-IT" sz="1600" dirty="0">
              <a:solidFill>
                <a:schemeClr val="tx1">
                  <a:lumMod val="50000"/>
                  <a:lumOff val="50000"/>
                </a:schemeClr>
              </a:solidFill>
            </a:endParaRPr>
          </a:p>
          <a:p>
            <a:r>
              <a:rPr lang="it-IT" sz="1600" dirty="0">
                <a:solidFill>
                  <a:schemeClr val="tx1">
                    <a:lumMod val="50000"/>
                    <a:lumOff val="50000"/>
                  </a:schemeClr>
                </a:solidFill>
              </a:rPr>
              <a:t>Il </a:t>
            </a:r>
            <a:r>
              <a:rPr lang="it-IT" sz="1600" b="1" dirty="0">
                <a:solidFill>
                  <a:schemeClr val="tx1">
                    <a:lumMod val="50000"/>
                    <a:lumOff val="50000"/>
                  </a:schemeClr>
                </a:solidFill>
              </a:rPr>
              <a:t>Biometano</a:t>
            </a:r>
            <a:r>
              <a:rPr lang="it-IT" sz="1600" dirty="0">
                <a:solidFill>
                  <a:schemeClr val="tx1">
                    <a:lumMod val="50000"/>
                    <a:lumOff val="50000"/>
                  </a:schemeClr>
                </a:solidFill>
              </a:rPr>
              <a:t> rappresenterà una quota significativa in sostituzione al gas naturale.</a:t>
            </a:r>
          </a:p>
          <a:p>
            <a:endParaRPr lang="it-IT" sz="1600" dirty="0">
              <a:solidFill>
                <a:schemeClr val="tx1">
                  <a:lumMod val="50000"/>
                  <a:lumOff val="50000"/>
                </a:schemeClr>
              </a:solidFill>
            </a:endParaRPr>
          </a:p>
          <a:p>
            <a:r>
              <a:rPr lang="it-IT" sz="1600" dirty="0">
                <a:solidFill>
                  <a:schemeClr val="tx1">
                    <a:lumMod val="50000"/>
                    <a:lumOff val="50000"/>
                  </a:schemeClr>
                </a:solidFill>
              </a:rPr>
              <a:t>Le </a:t>
            </a:r>
            <a:r>
              <a:rPr lang="it-IT" sz="1600" b="1" dirty="0">
                <a:solidFill>
                  <a:schemeClr val="tx1">
                    <a:lumMod val="50000"/>
                    <a:lumOff val="50000"/>
                  </a:schemeClr>
                </a:solidFill>
              </a:rPr>
              <a:t>pompe di calore </a:t>
            </a:r>
            <a:r>
              <a:rPr lang="it-IT" sz="1600" dirty="0">
                <a:solidFill>
                  <a:schemeClr val="tx1">
                    <a:lumMod val="50000"/>
                    <a:lumOff val="50000"/>
                  </a:schemeClr>
                </a:solidFill>
              </a:rPr>
              <a:t>serviranno le utenze civili in maniera consistente.</a:t>
            </a:r>
          </a:p>
          <a:p>
            <a:endParaRPr lang="it-IT" sz="1600" dirty="0">
              <a:solidFill>
                <a:schemeClr val="tx1">
                  <a:lumMod val="50000"/>
                  <a:lumOff val="50000"/>
                </a:schemeClr>
              </a:solidFill>
            </a:endParaRPr>
          </a:p>
          <a:p>
            <a:r>
              <a:rPr lang="it-IT" sz="1600" dirty="0">
                <a:solidFill>
                  <a:schemeClr val="tx1">
                    <a:lumMod val="50000"/>
                    <a:lumOff val="50000"/>
                  </a:schemeClr>
                </a:solidFill>
              </a:rPr>
              <a:t>Diffusione del </a:t>
            </a:r>
            <a:r>
              <a:rPr lang="it-IT" sz="1600" b="1" dirty="0">
                <a:solidFill>
                  <a:schemeClr val="tx1">
                    <a:lumMod val="50000"/>
                    <a:lumOff val="50000"/>
                  </a:schemeClr>
                </a:solidFill>
              </a:rPr>
              <a:t>TLR a biomassa </a:t>
            </a:r>
            <a:r>
              <a:rPr lang="it-IT" sz="1600" dirty="0">
                <a:solidFill>
                  <a:schemeClr val="tx1">
                    <a:lumMod val="50000"/>
                    <a:lumOff val="50000"/>
                  </a:schemeClr>
                </a:solidFill>
              </a:rPr>
              <a:t>(in aree a maggiore vocazione e con max attenzione a emissioni locale).</a:t>
            </a:r>
          </a:p>
        </p:txBody>
      </p:sp>
    </p:spTree>
    <p:extLst>
      <p:ext uri="{BB962C8B-B14F-4D97-AF65-F5344CB8AC3E}">
        <p14:creationId xmlns:p14="http://schemas.microsoft.com/office/powerpoint/2010/main" val="123058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6" y="4863555"/>
            <a:ext cx="842068" cy="257185"/>
          </a:xfrm>
          <a:prstGeom prst="rect">
            <a:avLst/>
          </a:prstGeom>
        </p:spPr>
      </p:pic>
      <p:grpSp>
        <p:nvGrpSpPr>
          <p:cNvPr id="14" name="Gruppo 13">
            <a:extLst>
              <a:ext uri="{FF2B5EF4-FFF2-40B4-BE49-F238E27FC236}">
                <a16:creationId xmlns:a16="http://schemas.microsoft.com/office/drawing/2014/main" id="{F015D872-E88F-8D3E-E59F-96474A328BA0}"/>
              </a:ext>
            </a:extLst>
          </p:cNvPr>
          <p:cNvGrpSpPr/>
          <p:nvPr/>
        </p:nvGrpSpPr>
        <p:grpSpPr>
          <a:xfrm>
            <a:off x="108857" y="74356"/>
            <a:ext cx="1630044" cy="309880"/>
            <a:chOff x="0" y="0"/>
            <a:chExt cx="1630127" cy="310184"/>
          </a:xfrm>
        </p:grpSpPr>
        <p:sp>
          <p:nvSpPr>
            <p:cNvPr id="15" name="Rettangolo 14">
              <a:extLst>
                <a:ext uri="{FF2B5EF4-FFF2-40B4-BE49-F238E27FC236}">
                  <a16:creationId xmlns:a16="http://schemas.microsoft.com/office/drawing/2014/main" id="{E1CCADAE-4798-112B-7780-33A41536527A}"/>
                </a:ext>
              </a:extLst>
            </p:cNvPr>
            <p:cNvSpPr/>
            <p:nvPr/>
          </p:nvSpPr>
          <p:spPr>
            <a:xfrm>
              <a:off x="0"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7C8F6F2E-99FC-DB83-79E1-8CD154FD7490}"/>
                </a:ext>
              </a:extLst>
            </p:cNvPr>
            <p:cNvSpPr/>
            <p:nvPr/>
          </p:nvSpPr>
          <p:spPr>
            <a:xfrm>
              <a:off x="33395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18" name="Rettangolo 17">
              <a:extLst>
                <a:ext uri="{FF2B5EF4-FFF2-40B4-BE49-F238E27FC236}">
                  <a16:creationId xmlns:a16="http://schemas.microsoft.com/office/drawing/2014/main" id="{AECD428B-D92F-FB4D-A066-3B12C1661F9B}"/>
                </a:ext>
              </a:extLst>
            </p:cNvPr>
            <p:cNvSpPr/>
            <p:nvPr/>
          </p:nvSpPr>
          <p:spPr>
            <a:xfrm>
              <a:off x="66790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879A4B12-C24B-05DC-3971-69ABE1234240}"/>
                </a:ext>
              </a:extLst>
            </p:cNvPr>
            <p:cNvSpPr/>
            <p:nvPr/>
          </p:nvSpPr>
          <p:spPr>
            <a:xfrm>
              <a:off x="100186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21" name="Rettangolo 20">
              <a:extLst>
                <a:ext uri="{FF2B5EF4-FFF2-40B4-BE49-F238E27FC236}">
                  <a16:creationId xmlns:a16="http://schemas.microsoft.com/office/drawing/2014/main" id="{D2D97913-7507-D86F-AAFA-1D1FB5CE5465}"/>
                </a:ext>
              </a:extLst>
            </p:cNvPr>
            <p:cNvSpPr/>
            <p:nvPr/>
          </p:nvSpPr>
          <p:spPr>
            <a:xfrm>
              <a:off x="133581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sp>
        <p:nvSpPr>
          <p:cNvPr id="19" name="CasellaDiTesto 18">
            <a:extLst>
              <a:ext uri="{FF2B5EF4-FFF2-40B4-BE49-F238E27FC236}">
                <a16:creationId xmlns:a16="http://schemas.microsoft.com/office/drawing/2014/main" id="{8480209E-E07F-4AB8-B726-BCBBD4A3C68F}"/>
              </a:ext>
            </a:extLst>
          </p:cNvPr>
          <p:cNvSpPr txBox="1"/>
          <p:nvPr/>
        </p:nvSpPr>
        <p:spPr>
          <a:xfrm>
            <a:off x="1781200" y="155403"/>
            <a:ext cx="6749368" cy="369332"/>
          </a:xfrm>
          <a:prstGeom prst="rect">
            <a:avLst/>
          </a:prstGeom>
          <a:noFill/>
        </p:spPr>
        <p:txBody>
          <a:bodyPr wrap="square">
            <a:spAutoFit/>
          </a:bodyPr>
          <a:lstStyle/>
          <a:p>
            <a:pPr algn="ctr"/>
            <a:r>
              <a:rPr lang="it-IT" b="1" dirty="0">
                <a:solidFill>
                  <a:schemeClr val="accent6">
                    <a:lumMod val="75000"/>
                  </a:schemeClr>
                </a:solidFill>
              </a:rPr>
              <a:t>LO SCENARIO ENERGETICO - le Fonti Energetiche Rinnovabili</a:t>
            </a:r>
          </a:p>
        </p:txBody>
      </p:sp>
      <p:pic>
        <p:nvPicPr>
          <p:cNvPr id="3" name="Immagine 2">
            <a:extLst>
              <a:ext uri="{FF2B5EF4-FFF2-40B4-BE49-F238E27FC236}">
                <a16:creationId xmlns:a16="http://schemas.microsoft.com/office/drawing/2014/main" id="{4649D13B-9E7F-435D-8F53-0A8FF33AE06C}"/>
              </a:ext>
            </a:extLst>
          </p:cNvPr>
          <p:cNvPicPr>
            <a:picLocks noChangeAspect="1"/>
          </p:cNvPicPr>
          <p:nvPr/>
        </p:nvPicPr>
        <p:blipFill>
          <a:blip r:embed="rId4"/>
          <a:stretch>
            <a:fillRect/>
          </a:stretch>
        </p:blipFill>
        <p:spPr>
          <a:xfrm>
            <a:off x="4912279" y="1933920"/>
            <a:ext cx="4056418" cy="2929635"/>
          </a:xfrm>
          <a:prstGeom prst="rect">
            <a:avLst/>
          </a:prstGeom>
        </p:spPr>
      </p:pic>
      <p:sp>
        <p:nvSpPr>
          <p:cNvPr id="22" name="CasellaDiTesto 21">
            <a:extLst>
              <a:ext uri="{FF2B5EF4-FFF2-40B4-BE49-F238E27FC236}">
                <a16:creationId xmlns:a16="http://schemas.microsoft.com/office/drawing/2014/main" id="{C120E2C0-89AC-4E98-90F6-C0909D55A7A2}"/>
              </a:ext>
            </a:extLst>
          </p:cNvPr>
          <p:cNvSpPr txBox="1"/>
          <p:nvPr/>
        </p:nvSpPr>
        <p:spPr>
          <a:xfrm>
            <a:off x="252848" y="665233"/>
            <a:ext cx="8644717" cy="1323439"/>
          </a:xfrm>
          <a:prstGeom prst="rect">
            <a:avLst/>
          </a:prstGeom>
          <a:noFill/>
        </p:spPr>
        <p:txBody>
          <a:bodyPr wrap="square">
            <a:spAutoFit/>
          </a:bodyPr>
          <a:lstStyle/>
          <a:p>
            <a:r>
              <a:rPr lang="it-IT" sz="1600" dirty="0">
                <a:solidFill>
                  <a:schemeClr val="tx1">
                    <a:lumMod val="50000"/>
                    <a:lumOff val="50000"/>
                  </a:schemeClr>
                </a:solidFill>
              </a:rPr>
              <a:t>Nello scenario 2030 la fonte rinnovabile più diffusa è quella legata ai sistemi a </a:t>
            </a:r>
            <a:r>
              <a:rPr lang="it-IT" sz="1600" b="1" dirty="0">
                <a:solidFill>
                  <a:schemeClr val="tx1">
                    <a:lumMod val="50000"/>
                    <a:lumOff val="50000"/>
                  </a:schemeClr>
                </a:solidFill>
              </a:rPr>
              <a:t>pompe di calore</a:t>
            </a:r>
            <a:r>
              <a:rPr lang="it-IT" sz="1600" dirty="0">
                <a:solidFill>
                  <a:schemeClr val="tx1">
                    <a:lumMod val="50000"/>
                    <a:lumOff val="50000"/>
                  </a:schemeClr>
                </a:solidFill>
              </a:rPr>
              <a:t>. L’</a:t>
            </a:r>
            <a:r>
              <a:rPr lang="it-IT" sz="1600" b="1" dirty="0">
                <a:solidFill>
                  <a:schemeClr val="tx1">
                    <a:lumMod val="50000"/>
                    <a:lumOff val="50000"/>
                  </a:schemeClr>
                </a:solidFill>
              </a:rPr>
              <a:t>idroelettrico</a:t>
            </a:r>
            <a:r>
              <a:rPr lang="it-IT" sz="1600" dirty="0">
                <a:solidFill>
                  <a:schemeClr val="tx1">
                    <a:lumMod val="50000"/>
                    <a:lumOff val="50000"/>
                  </a:schemeClr>
                </a:solidFill>
              </a:rPr>
              <a:t> raggiungerà quota 16,3%, con una quota simile a quella del </a:t>
            </a:r>
            <a:r>
              <a:rPr lang="it-IT" sz="1600" b="1" dirty="0">
                <a:solidFill>
                  <a:schemeClr val="tx1">
                    <a:lumMod val="50000"/>
                    <a:lumOff val="50000"/>
                  </a:schemeClr>
                </a:solidFill>
              </a:rPr>
              <a:t>fotovoltaico</a:t>
            </a:r>
            <a:r>
              <a:rPr lang="it-IT" sz="1600" dirty="0">
                <a:solidFill>
                  <a:schemeClr val="tx1">
                    <a:lumMod val="50000"/>
                    <a:lumOff val="50000"/>
                  </a:schemeClr>
                </a:solidFill>
              </a:rPr>
              <a:t>, che si attesterà al 16,4%. Il </a:t>
            </a:r>
            <a:r>
              <a:rPr lang="it-IT" sz="1600" b="1" dirty="0">
                <a:solidFill>
                  <a:schemeClr val="tx1">
                    <a:lumMod val="50000"/>
                    <a:lumOff val="50000"/>
                  </a:schemeClr>
                </a:solidFill>
              </a:rPr>
              <a:t>biometano</a:t>
            </a:r>
            <a:r>
              <a:rPr lang="it-IT" sz="1600" dirty="0">
                <a:solidFill>
                  <a:schemeClr val="tx1">
                    <a:lumMod val="50000"/>
                    <a:lumOff val="50000"/>
                  </a:schemeClr>
                </a:solidFill>
              </a:rPr>
              <a:t>, sommato al </a:t>
            </a:r>
            <a:r>
              <a:rPr lang="it-IT" sz="1600" b="1" dirty="0">
                <a:solidFill>
                  <a:schemeClr val="tx1">
                    <a:lumMod val="50000"/>
                    <a:lumOff val="50000"/>
                  </a:schemeClr>
                </a:solidFill>
              </a:rPr>
              <a:t>biogas</a:t>
            </a:r>
            <a:r>
              <a:rPr lang="it-IT" sz="1600" dirty="0">
                <a:solidFill>
                  <a:schemeClr val="tx1">
                    <a:lumMod val="50000"/>
                    <a:lumOff val="50000"/>
                  </a:schemeClr>
                </a:solidFill>
              </a:rPr>
              <a:t>, arriverà al 13% della produzione rinnovabile lombarda. Le </a:t>
            </a:r>
            <a:r>
              <a:rPr lang="it-IT" sz="1600" b="1" dirty="0">
                <a:solidFill>
                  <a:schemeClr val="tx1">
                    <a:lumMod val="50000"/>
                    <a:lumOff val="50000"/>
                  </a:schemeClr>
                </a:solidFill>
              </a:rPr>
              <a:t>biomasse solide </a:t>
            </a:r>
            <a:r>
              <a:rPr lang="it-IT" sz="1600" dirty="0">
                <a:solidFill>
                  <a:schemeClr val="tx1">
                    <a:lumMod val="50000"/>
                    <a:lumOff val="50000"/>
                  </a:schemeClr>
                </a:solidFill>
              </a:rPr>
              <a:t>rappresenteranno un contributo di circa il 20% considerando anche la componente che servirà le </a:t>
            </a:r>
            <a:r>
              <a:rPr lang="it-IT" sz="1600" b="1" dirty="0">
                <a:solidFill>
                  <a:schemeClr val="tx1">
                    <a:lumMod val="50000"/>
                    <a:lumOff val="50000"/>
                  </a:schemeClr>
                </a:solidFill>
              </a:rPr>
              <a:t>reti di teleriscaldamento</a:t>
            </a:r>
            <a:r>
              <a:rPr lang="it-IT" sz="1600" dirty="0">
                <a:solidFill>
                  <a:schemeClr val="tx1">
                    <a:lumMod val="50000"/>
                    <a:lumOff val="50000"/>
                  </a:schemeClr>
                </a:solidFill>
              </a:rPr>
              <a:t>.</a:t>
            </a:r>
          </a:p>
        </p:txBody>
      </p:sp>
      <p:pic>
        <p:nvPicPr>
          <p:cNvPr id="5" name="Immagine 4">
            <a:extLst>
              <a:ext uri="{FF2B5EF4-FFF2-40B4-BE49-F238E27FC236}">
                <a16:creationId xmlns:a16="http://schemas.microsoft.com/office/drawing/2014/main" id="{D0BF309D-A8DF-43F0-A7F6-32276435FBF5}"/>
              </a:ext>
            </a:extLst>
          </p:cNvPr>
          <p:cNvPicPr>
            <a:picLocks noChangeAspect="1"/>
          </p:cNvPicPr>
          <p:nvPr/>
        </p:nvPicPr>
        <p:blipFill>
          <a:blip r:embed="rId5"/>
          <a:stretch>
            <a:fillRect/>
          </a:stretch>
        </p:blipFill>
        <p:spPr>
          <a:xfrm>
            <a:off x="252848" y="1910579"/>
            <a:ext cx="3712786" cy="2786113"/>
          </a:xfrm>
          <a:prstGeom prst="rect">
            <a:avLst/>
          </a:prstGeom>
        </p:spPr>
      </p:pic>
    </p:spTree>
    <p:extLst>
      <p:ext uri="{BB962C8B-B14F-4D97-AF65-F5344CB8AC3E}">
        <p14:creationId xmlns:p14="http://schemas.microsoft.com/office/powerpoint/2010/main" val="225193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6" y="4863555"/>
            <a:ext cx="842068" cy="257185"/>
          </a:xfrm>
          <a:prstGeom prst="rect">
            <a:avLst/>
          </a:prstGeom>
        </p:spPr>
      </p:pic>
      <p:grpSp>
        <p:nvGrpSpPr>
          <p:cNvPr id="14" name="Gruppo 13">
            <a:extLst>
              <a:ext uri="{FF2B5EF4-FFF2-40B4-BE49-F238E27FC236}">
                <a16:creationId xmlns:a16="http://schemas.microsoft.com/office/drawing/2014/main" id="{F015D872-E88F-8D3E-E59F-96474A328BA0}"/>
              </a:ext>
            </a:extLst>
          </p:cNvPr>
          <p:cNvGrpSpPr/>
          <p:nvPr/>
        </p:nvGrpSpPr>
        <p:grpSpPr>
          <a:xfrm>
            <a:off x="108857" y="74356"/>
            <a:ext cx="1630044" cy="309880"/>
            <a:chOff x="0" y="0"/>
            <a:chExt cx="1630127" cy="310184"/>
          </a:xfrm>
        </p:grpSpPr>
        <p:sp>
          <p:nvSpPr>
            <p:cNvPr id="15" name="Rettangolo 14">
              <a:extLst>
                <a:ext uri="{FF2B5EF4-FFF2-40B4-BE49-F238E27FC236}">
                  <a16:creationId xmlns:a16="http://schemas.microsoft.com/office/drawing/2014/main" id="{E1CCADAE-4798-112B-7780-33A41536527A}"/>
                </a:ext>
              </a:extLst>
            </p:cNvPr>
            <p:cNvSpPr/>
            <p:nvPr/>
          </p:nvSpPr>
          <p:spPr>
            <a:xfrm>
              <a:off x="0"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ln w="3175" cap="rnd" cmpd="sng" algn="ctr">
                    <a:solidFill>
                      <a:srgbClr val="7F7F7F"/>
                    </a:solidFill>
                    <a:prstDash val="solid"/>
                    <a:bevel/>
                  </a:ln>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P</a:t>
              </a:r>
              <a:endParaRPr lang="it-IT" sz="1100">
                <a:effectLs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7C8F6F2E-99FC-DB83-79E1-8CD154FD7490}"/>
                </a:ext>
              </a:extLst>
            </p:cNvPr>
            <p:cNvSpPr/>
            <p:nvPr/>
          </p:nvSpPr>
          <p:spPr>
            <a:xfrm>
              <a:off x="33395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R</a:t>
              </a:r>
              <a:endParaRPr lang="it-IT" sz="1100">
                <a:effectLst/>
                <a:ea typeface="Times New Roman" panose="02020603050405020304" pitchFamily="18" charset="0"/>
                <a:cs typeface="Times New Roman" panose="02020603050405020304" pitchFamily="18" charset="0"/>
              </a:endParaRPr>
            </a:p>
          </p:txBody>
        </p:sp>
        <p:sp>
          <p:nvSpPr>
            <p:cNvPr id="18" name="Rettangolo 17">
              <a:extLst>
                <a:ext uri="{FF2B5EF4-FFF2-40B4-BE49-F238E27FC236}">
                  <a16:creationId xmlns:a16="http://schemas.microsoft.com/office/drawing/2014/main" id="{AECD428B-D92F-FB4D-A066-3B12C1661F9B}"/>
                </a:ext>
              </a:extLst>
            </p:cNvPr>
            <p:cNvSpPr/>
            <p:nvPr/>
          </p:nvSpPr>
          <p:spPr>
            <a:xfrm>
              <a:off x="66790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E</a:t>
              </a:r>
              <a:endParaRPr lang="it-IT" sz="1100">
                <a:effectLst/>
                <a:ea typeface="Times New Roman" panose="02020603050405020304" pitchFamily="18" charset="0"/>
                <a:cs typeface="Times New Roman" panose="02020603050405020304" pitchFamily="18" charset="0"/>
              </a:endParaRPr>
            </a:p>
          </p:txBody>
        </p:sp>
        <p:sp>
          <p:nvSpPr>
            <p:cNvPr id="20" name="Rettangolo 19">
              <a:extLst>
                <a:ext uri="{FF2B5EF4-FFF2-40B4-BE49-F238E27FC236}">
                  <a16:creationId xmlns:a16="http://schemas.microsoft.com/office/drawing/2014/main" id="{879A4B12-C24B-05DC-3971-69ABE1234240}"/>
                </a:ext>
              </a:extLst>
            </p:cNvPr>
            <p:cNvSpPr/>
            <p:nvPr/>
          </p:nvSpPr>
          <p:spPr>
            <a:xfrm>
              <a:off x="1001864" y="0"/>
              <a:ext cx="294308" cy="31018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C45911"/>
                  </a:solidFill>
                  <a:effectLst/>
                  <a:latin typeface="Abadi Extra Light" panose="020B0204020104020204" pitchFamily="34" charset="0"/>
                  <a:ea typeface="Times New Roman" panose="02020603050405020304" pitchFamily="18" charset="0"/>
                  <a:cs typeface="Times New Roman" panose="02020603050405020304" pitchFamily="18" charset="0"/>
                </a:rPr>
                <a:t>A</a:t>
              </a:r>
              <a:endParaRPr lang="it-IT" sz="1100">
                <a:effectLst/>
                <a:ea typeface="Times New Roman" panose="02020603050405020304" pitchFamily="18" charset="0"/>
                <a:cs typeface="Times New Roman" panose="02020603050405020304" pitchFamily="18" charset="0"/>
              </a:endParaRPr>
            </a:p>
          </p:txBody>
        </p:sp>
        <p:sp>
          <p:nvSpPr>
            <p:cNvPr id="21" name="Rettangolo 20">
              <a:extLst>
                <a:ext uri="{FF2B5EF4-FFF2-40B4-BE49-F238E27FC236}">
                  <a16:creationId xmlns:a16="http://schemas.microsoft.com/office/drawing/2014/main" id="{D2D97913-7507-D86F-AAFA-1D1FB5CE5465}"/>
                </a:ext>
              </a:extLst>
            </p:cNvPr>
            <p:cNvSpPr/>
            <p:nvPr/>
          </p:nvSpPr>
          <p:spPr>
            <a:xfrm>
              <a:off x="1335819" y="0"/>
              <a:ext cx="294308" cy="310184"/>
            </a:xfrm>
            <a:prstGeom prst="rect">
              <a:avLst/>
            </a:prstGeom>
            <a:no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Bef>
                  <a:spcPts val="1400"/>
                </a:spcBef>
                <a:spcAft>
                  <a:spcPts val="800"/>
                </a:spcAft>
              </a:pPr>
              <a:r>
                <a:rPr lang="it-IT" sz="1100" b="1">
                  <a:solidFill>
                    <a:srgbClr val="7F7F7F"/>
                  </a:solidFill>
                  <a:effectLst/>
                  <a:latin typeface="Abadi Extra Light" panose="020B0204020104020204" pitchFamily="34" charset="0"/>
                  <a:ea typeface="Times New Roman" panose="02020603050405020304" pitchFamily="18" charset="0"/>
                  <a:cs typeface="Times New Roman" panose="02020603050405020304" pitchFamily="18" charset="0"/>
                </a:rPr>
                <a:t>C</a:t>
              </a:r>
              <a:endParaRPr lang="it-IT" sz="1100">
                <a:effectLst/>
                <a:ea typeface="Times New Roman" panose="02020603050405020304" pitchFamily="18" charset="0"/>
                <a:cs typeface="Times New Roman" panose="02020603050405020304" pitchFamily="18" charset="0"/>
              </a:endParaRPr>
            </a:p>
          </p:txBody>
        </p:sp>
      </p:grpSp>
      <p:sp>
        <p:nvSpPr>
          <p:cNvPr id="19" name="CasellaDiTesto 18">
            <a:extLst>
              <a:ext uri="{FF2B5EF4-FFF2-40B4-BE49-F238E27FC236}">
                <a16:creationId xmlns:a16="http://schemas.microsoft.com/office/drawing/2014/main" id="{8480209E-E07F-4AB8-B726-BCBBD4A3C68F}"/>
              </a:ext>
            </a:extLst>
          </p:cNvPr>
          <p:cNvSpPr txBox="1"/>
          <p:nvPr/>
        </p:nvSpPr>
        <p:spPr>
          <a:xfrm>
            <a:off x="403149" y="170687"/>
            <a:ext cx="8124765" cy="369332"/>
          </a:xfrm>
          <a:prstGeom prst="rect">
            <a:avLst/>
          </a:prstGeom>
          <a:noFill/>
        </p:spPr>
        <p:txBody>
          <a:bodyPr wrap="square">
            <a:spAutoFit/>
          </a:bodyPr>
          <a:lstStyle/>
          <a:p>
            <a:pPr algn="ctr"/>
            <a:r>
              <a:rPr lang="it-IT" b="1" dirty="0">
                <a:solidFill>
                  <a:schemeClr val="accent6">
                    <a:lumMod val="75000"/>
                  </a:schemeClr>
                </a:solidFill>
              </a:rPr>
              <a:t>IN SINTESI</a:t>
            </a:r>
          </a:p>
        </p:txBody>
      </p:sp>
      <p:sp>
        <p:nvSpPr>
          <p:cNvPr id="17" name="CasellaDiTesto 16">
            <a:extLst>
              <a:ext uri="{FF2B5EF4-FFF2-40B4-BE49-F238E27FC236}">
                <a16:creationId xmlns:a16="http://schemas.microsoft.com/office/drawing/2014/main" id="{079EEB0E-426A-4E78-AD75-6FE2A3840F6C}"/>
              </a:ext>
            </a:extLst>
          </p:cNvPr>
          <p:cNvSpPr txBox="1"/>
          <p:nvPr/>
        </p:nvSpPr>
        <p:spPr>
          <a:xfrm>
            <a:off x="237241" y="656015"/>
            <a:ext cx="8582503" cy="4001095"/>
          </a:xfrm>
          <a:prstGeom prst="rect">
            <a:avLst/>
          </a:prstGeom>
          <a:noFill/>
        </p:spPr>
        <p:txBody>
          <a:bodyPr wrap="square">
            <a:spAutoFit/>
          </a:bodyPr>
          <a:lstStyle/>
          <a:p>
            <a:pPr algn="just"/>
            <a:r>
              <a:rPr lang="it-IT" sz="1400" dirty="0">
                <a:solidFill>
                  <a:schemeClr val="tx1">
                    <a:lumMod val="50000"/>
                    <a:lumOff val="50000"/>
                  </a:schemeClr>
                </a:solidFill>
              </a:rPr>
              <a:t>a) una </a:t>
            </a:r>
            <a:r>
              <a:rPr lang="it-IT" sz="1400" b="1" dirty="0">
                <a:solidFill>
                  <a:schemeClr val="tx1">
                    <a:lumMod val="50000"/>
                    <a:lumOff val="50000"/>
                  </a:schemeClr>
                </a:solidFill>
              </a:rPr>
              <a:t>disponibilità maggiore di rinnovabili </a:t>
            </a:r>
            <a:r>
              <a:rPr lang="it-IT" sz="1400" dirty="0">
                <a:solidFill>
                  <a:schemeClr val="tx1">
                    <a:lumMod val="50000"/>
                    <a:lumOff val="50000"/>
                  </a:schemeClr>
                </a:solidFill>
              </a:rPr>
              <a:t>- in particolar modo dando ampio sfruttamento alle superfici che possano essere dedicate alla installazione del fotovoltaico (in prevalenza superfici a tetto); </a:t>
            </a:r>
          </a:p>
          <a:p>
            <a:pPr algn="just"/>
            <a:r>
              <a:rPr lang="it-IT" sz="1400" dirty="0">
                <a:solidFill>
                  <a:schemeClr val="tx1">
                    <a:lumMod val="50000"/>
                    <a:lumOff val="50000"/>
                  </a:schemeClr>
                </a:solidFill>
              </a:rPr>
              <a:t>b) la </a:t>
            </a:r>
            <a:r>
              <a:rPr lang="it-IT" sz="1400" b="1" dirty="0">
                <a:solidFill>
                  <a:schemeClr val="tx1">
                    <a:lumMod val="50000"/>
                    <a:lumOff val="50000"/>
                  </a:schemeClr>
                </a:solidFill>
              </a:rPr>
              <a:t>riduzione della domanda di energia</a:t>
            </a:r>
            <a:r>
              <a:rPr lang="it-IT" sz="1400" dirty="0">
                <a:solidFill>
                  <a:schemeClr val="tx1">
                    <a:lumMod val="50000"/>
                    <a:lumOff val="50000"/>
                  </a:schemeClr>
                </a:solidFill>
              </a:rPr>
              <a:t>, con efficientamento negli usi finali e favorendo diffusamente un cambio comportamentale nel modello di consumo.</a:t>
            </a:r>
          </a:p>
          <a:p>
            <a:pPr algn="just"/>
            <a:endParaRPr lang="it-IT" sz="1400" dirty="0">
              <a:solidFill>
                <a:schemeClr val="tx1">
                  <a:lumMod val="50000"/>
                  <a:lumOff val="50000"/>
                </a:schemeClr>
              </a:solidFill>
            </a:endParaRPr>
          </a:p>
          <a:p>
            <a:pPr algn="just"/>
            <a:r>
              <a:rPr lang="it-IT" sz="1400" dirty="0">
                <a:solidFill>
                  <a:schemeClr val="tx1">
                    <a:lumMod val="50000"/>
                    <a:lumOff val="50000"/>
                  </a:schemeClr>
                </a:solidFill>
              </a:rPr>
              <a:t>La riduzione di emissioni è guidata dall’aumento dell’efficienza in tutti i settori (civile, industria, trasporti e agricoltura) in virtù degli interventi di riduzione della domanda, della maggiore efficienza intrinseca nell’elettrificazione di alcuni servizi (in particolare per il riscaldamento e per la mobilità) nonché dell’importante decarbonizzazione che avverrà nella produzione di energia elettrica (si prevede che la </a:t>
            </a:r>
            <a:r>
              <a:rPr lang="it-IT" sz="1400" b="1" dirty="0">
                <a:solidFill>
                  <a:schemeClr val="tx1">
                    <a:lumMod val="50000"/>
                    <a:lumOff val="50000"/>
                  </a:schemeClr>
                </a:solidFill>
              </a:rPr>
              <a:t>quota di rinnovabilità dell’energia elettrica </a:t>
            </a:r>
            <a:r>
              <a:rPr lang="it-IT" sz="1400" dirty="0">
                <a:solidFill>
                  <a:schemeClr val="tx1">
                    <a:lumMod val="50000"/>
                    <a:lumOff val="50000"/>
                  </a:schemeClr>
                </a:solidFill>
              </a:rPr>
              <a:t>prodotta toccherà il </a:t>
            </a:r>
            <a:r>
              <a:rPr lang="it-IT" sz="1400" b="1" dirty="0">
                <a:solidFill>
                  <a:schemeClr val="tx1">
                    <a:lumMod val="50000"/>
                    <a:lumOff val="50000"/>
                  </a:schemeClr>
                </a:solidFill>
              </a:rPr>
              <a:t>40% </a:t>
            </a:r>
            <a:r>
              <a:rPr lang="it-IT" sz="1400" dirty="0">
                <a:solidFill>
                  <a:schemeClr val="tx1">
                    <a:lumMod val="50000"/>
                    <a:lumOff val="50000"/>
                  </a:schemeClr>
                </a:solidFill>
              </a:rPr>
              <a:t>in particolare grazie al fotovoltaico). A fronte di un aumento dei consumi di energia elettrica negli usi finali (+19%) complessivamente le emissioni si ridurranno. Parallelamente si determinerà una </a:t>
            </a:r>
            <a:r>
              <a:rPr lang="it-IT" sz="1400" b="1" dirty="0">
                <a:solidFill>
                  <a:schemeClr val="tx1">
                    <a:lumMod val="50000"/>
                    <a:lumOff val="50000"/>
                  </a:schemeClr>
                </a:solidFill>
              </a:rPr>
              <a:t>riduzione del gas naturale fossile </a:t>
            </a:r>
            <a:r>
              <a:rPr lang="it-IT" sz="1400" dirty="0">
                <a:solidFill>
                  <a:schemeClr val="tx1">
                    <a:lumMod val="50000"/>
                    <a:lumOff val="50000"/>
                  </a:schemeClr>
                </a:solidFill>
              </a:rPr>
              <a:t>negli usi finali di energia </a:t>
            </a:r>
            <a:r>
              <a:rPr lang="it-IT" sz="1400" b="1" dirty="0">
                <a:solidFill>
                  <a:schemeClr val="tx1">
                    <a:lumMod val="50000"/>
                    <a:lumOff val="50000"/>
                  </a:schemeClr>
                </a:solidFill>
              </a:rPr>
              <a:t>pari a circa il 55%</a:t>
            </a:r>
            <a:r>
              <a:rPr lang="it-IT" sz="1400" dirty="0">
                <a:solidFill>
                  <a:schemeClr val="tx1">
                    <a:lumMod val="50000"/>
                    <a:lumOff val="50000"/>
                  </a:schemeClr>
                </a:solidFill>
              </a:rPr>
              <a:t>, accompagnata dall’ingresso del biometano fra i consumi (nel 2030 il 20% del gas naturale consumato sarà rinnovabile). Si prevede un aumento importante in termini relativi del ricorso alla biomassa legnosa, sempre più di origine locale, sia nelle utenze domestiche sia nelle reti di teleriscaldamento. </a:t>
            </a:r>
          </a:p>
          <a:p>
            <a:pPr algn="just"/>
            <a:endParaRPr lang="it-IT" sz="1400" dirty="0">
              <a:solidFill>
                <a:schemeClr val="tx1">
                  <a:lumMod val="50000"/>
                  <a:lumOff val="50000"/>
                </a:schemeClr>
              </a:solidFill>
            </a:endParaRPr>
          </a:p>
          <a:p>
            <a:pPr algn="just"/>
            <a:r>
              <a:rPr lang="it-IT" sz="1600" b="1" dirty="0">
                <a:solidFill>
                  <a:schemeClr val="tx1">
                    <a:lumMod val="50000"/>
                    <a:lumOff val="50000"/>
                  </a:schemeClr>
                </a:solidFill>
              </a:rPr>
              <a:t>In prospettiva</a:t>
            </a:r>
            <a:r>
              <a:rPr lang="it-IT" sz="1400" dirty="0">
                <a:solidFill>
                  <a:schemeClr val="tx1">
                    <a:lumMod val="50000"/>
                    <a:lumOff val="50000"/>
                  </a:schemeClr>
                </a:solidFill>
              </a:rPr>
              <a:t>:</a:t>
            </a:r>
            <a:r>
              <a:rPr lang="it-IT" sz="1600" b="1" dirty="0">
                <a:solidFill>
                  <a:schemeClr val="tx1">
                    <a:lumMod val="50000"/>
                    <a:lumOff val="50000"/>
                  </a:schemeClr>
                </a:solidFill>
              </a:rPr>
              <a:t> </a:t>
            </a:r>
            <a:r>
              <a:rPr lang="it-IT" sz="1400" dirty="0">
                <a:solidFill>
                  <a:schemeClr val="tx1">
                    <a:lumMod val="50000"/>
                    <a:lumOff val="50000"/>
                  </a:schemeClr>
                </a:solidFill>
              </a:rPr>
              <a:t>il decollo della filiera dell’</a:t>
            </a:r>
            <a:r>
              <a:rPr lang="it-IT" sz="1400" b="1" dirty="0">
                <a:solidFill>
                  <a:schemeClr val="tx1">
                    <a:lumMod val="50000"/>
                    <a:lumOff val="50000"/>
                  </a:schemeClr>
                </a:solidFill>
              </a:rPr>
              <a:t>idrogeno verde</a:t>
            </a:r>
            <a:r>
              <a:rPr lang="it-IT" sz="1400" dirty="0">
                <a:solidFill>
                  <a:schemeClr val="tx1">
                    <a:lumMod val="50000"/>
                    <a:lumOff val="50000"/>
                  </a:schemeClr>
                </a:solidFill>
              </a:rPr>
              <a:t>, dei </a:t>
            </a:r>
            <a:r>
              <a:rPr lang="it-IT" sz="1400" b="1" dirty="0">
                <a:solidFill>
                  <a:schemeClr val="tx1">
                    <a:lumMod val="50000"/>
                    <a:lumOff val="50000"/>
                  </a:schemeClr>
                </a:solidFill>
              </a:rPr>
              <a:t>sistemi di accumulo </a:t>
            </a:r>
            <a:r>
              <a:rPr lang="it-IT" sz="1400" dirty="0">
                <a:solidFill>
                  <a:schemeClr val="tx1">
                    <a:lumMod val="50000"/>
                    <a:lumOff val="50000"/>
                  </a:schemeClr>
                </a:solidFill>
              </a:rPr>
              <a:t>e lo sviluppo delle </a:t>
            </a:r>
            <a:r>
              <a:rPr lang="it-IT" sz="1400" b="1" dirty="0">
                <a:solidFill>
                  <a:schemeClr val="tx1">
                    <a:lumMod val="50000"/>
                    <a:lumOff val="50000"/>
                  </a:schemeClr>
                </a:solidFill>
              </a:rPr>
              <a:t>comunità energetiche rinnovabili </a:t>
            </a:r>
            <a:r>
              <a:rPr lang="it-IT" sz="1400" dirty="0">
                <a:solidFill>
                  <a:schemeClr val="tx1">
                    <a:lumMod val="50000"/>
                    <a:lumOff val="50000"/>
                  </a:schemeClr>
                </a:solidFill>
              </a:rPr>
              <a:t>in ambiti urbani sempre più smart. </a:t>
            </a:r>
          </a:p>
        </p:txBody>
      </p:sp>
    </p:spTree>
    <p:extLst>
      <p:ext uri="{BB962C8B-B14F-4D97-AF65-F5344CB8AC3E}">
        <p14:creationId xmlns:p14="http://schemas.microsoft.com/office/powerpoint/2010/main" val="2755569123"/>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11707</TotalTime>
  <Words>3603</Words>
  <Application>Microsoft Macintosh PowerPoint</Application>
  <PresentationFormat>Presentazione su schermo (16:9)</PresentationFormat>
  <Paragraphs>512</Paragraphs>
  <Slides>24</Slides>
  <Notes>9</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24</vt:i4>
      </vt:variant>
    </vt:vector>
  </HeadingPairs>
  <TitlesOfParts>
    <vt:vector size="34" baseType="lpstr">
      <vt:lpstr>Abadi Extra Light</vt:lpstr>
      <vt:lpstr>Arial</vt:lpstr>
      <vt:lpstr>Calibri</vt:lpstr>
      <vt:lpstr>Cambria</vt:lpstr>
      <vt:lpstr>Helvetica</vt:lpstr>
      <vt:lpstr>Symbol</vt:lpstr>
      <vt:lpstr>Wingdings</vt:lpstr>
      <vt:lpstr>1_Tema di Office</vt:lpstr>
      <vt:lpstr>7_Personalizza struttura</vt:lpstr>
      <vt:lpstr>5_Personalizza struttura</vt:lpstr>
      <vt:lpstr>PREAC PROGRAMMA ENERGIA AMBIENTE E CLIMA  Gian Luca Gurrieri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MISURE COMPORTAMENTALI &gt; NUOVO MODELLO DI CONSUMO</vt:lpstr>
      <vt:lpstr>Presentazione standard di PowerPoint</vt:lpstr>
      <vt:lpstr>Presentazione standard di PowerPoint</vt:lpstr>
      <vt:lpstr>l.r. 2/2020 – la Comunità energetica Regionale (CERL)</vt:lpstr>
      <vt:lpstr>Manifestazione di interesse (dduo 11097 del 27/7/2022)</vt:lpstr>
      <vt:lpstr>COSTITUZIONE DELLA CERL (DGR 7239 DEL 27/8/2022)</vt:lpstr>
      <vt:lpstr>Grazie per l’attenzione!</vt:lpstr>
      <vt:lpstr>Modello di calcolo delle ricadute economiche e sociali</vt:lpstr>
      <vt:lpstr>Impatto totale sul «sistema» Lombardia del Piano</vt:lpstr>
      <vt:lpstr>Emissioni evitate grazie al Piano  </vt:lpstr>
      <vt:lpstr>Ricadute occupazionali dovute al Piano</vt:lpstr>
      <vt:lpstr>Investimenti «pubblici» richiesti per il Piano</vt:lpstr>
      <vt:lpstr>Investimento «pubblico» per tonnellata di CO2 evitata</vt:lpstr>
      <vt:lpstr>Ricadute occupazionali dovute al Piano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FC</dc:creator>
  <cp:lastModifiedBy>Roberto Vigani</cp:lastModifiedBy>
  <cp:revision>363</cp:revision>
  <dcterms:created xsi:type="dcterms:W3CDTF">2017-12-04T13:54:02Z</dcterms:created>
  <dcterms:modified xsi:type="dcterms:W3CDTF">2022-12-20T08:54:41Z</dcterms:modified>
</cp:coreProperties>
</file>